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embeddedFontLst>
    <p:embeddedFont>
      <p:font typeface="Book Antiqua" panose="02040602050305030304" pitchFamily="18" charset="0"/>
      <p:regular r:id="rId64"/>
      <p:bold r:id="rId65"/>
      <p:italic r:id="rId66"/>
      <p:boldItalic r:id="rId67"/>
    </p:embeddedFont>
    <p:embeddedFont>
      <p:font typeface="Cambria" panose="02040503050406030204" pitchFamily="18" charset="0"/>
      <p:regular r:id="rId68"/>
      <p:bold r:id="rId69"/>
      <p:italic r:id="rId70"/>
      <p:boldItalic r:id="rId71"/>
    </p:embeddedFont>
    <p:embeddedFont>
      <p:font typeface="Trebuchet MS" panose="020B0703020202090204" pitchFamily="34" charset="0"/>
      <p:regular r:id="rId72"/>
      <p:bold r:id="rId73"/>
      <p: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gJvJnrURguZIAuG1idm1f3kp5O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6"/>
  </p:normalViewPr>
  <p:slideViewPr>
    <p:cSldViewPr snapToGrid="0">
      <p:cViewPr varScale="1">
        <p:scale>
          <a:sx n="107" d="100"/>
          <a:sy n="107"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ff69192a1d_1_9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2ff69192a1d_1_9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6" name="Google Shape;196;g2ff69192a1d_1_9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f69192a1d_1_9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2ff69192a1d_1_9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04" name="Google Shape;204;g2ff69192a1d_1_9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ff69192a1d_1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ff69192a1d_1_9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12" name="Google Shape;212;g2ff69192a1d_1_9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f69192a1d_1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ff69192a1d_1_9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20" name="Google Shape;220;g2ff69192a1d_1_9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ff69192a1d_1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ff69192a1d_1_9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29" name="Google Shape;229;g2ff69192a1d_1_9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ff69192a1d_1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ff69192a1d_1_7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2ff69192a1d_1_7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ff69192a1d_1_7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ff69192a1d_1_7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ff69192a1d_1_7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ff69192a1d_1_7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ff69192a1d_1_7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2ff69192a1d_1_7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ff69192a1d_1_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ff69192a1d_1_7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2ff69192a1d_1_7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ff69192a1d_1_7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ff69192a1d_1_7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2ff69192a1d_1_7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ff69192a1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2ff69192a1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76200" algn="l" rtl="0">
              <a:spcBef>
                <a:spcPts val="0"/>
              </a:spcBef>
              <a:spcAft>
                <a:spcPts val="0"/>
              </a:spcAft>
              <a:buClr>
                <a:schemeClr val="dk1"/>
              </a:buClr>
              <a:buSzPts val="1200"/>
              <a:buFont typeface="Noto Sans Symbols"/>
              <a:buChar char="▪"/>
            </a:pPr>
            <a:r>
              <a:rPr lang="en-GB"/>
              <a:t>Limited empirical investigation into the challenges encountered by Master's degree students </a:t>
            </a:r>
            <a:endParaRPr/>
          </a:p>
          <a:p>
            <a:pPr marL="0" lvl="0" indent="-76200" algn="l" rtl="0">
              <a:spcBef>
                <a:spcPts val="0"/>
              </a:spcBef>
              <a:spcAft>
                <a:spcPts val="0"/>
              </a:spcAft>
              <a:buClr>
                <a:schemeClr val="dk1"/>
              </a:buClr>
              <a:buSzPts val="1200"/>
              <a:buFont typeface="Noto Sans Symbols"/>
              <a:buChar char="▪"/>
            </a:pPr>
            <a:r>
              <a:rPr lang="en-GB"/>
              <a:t>during the dissertation writing process contributes to difficulties in completing dissertations, resulting in elevated dropout rates and delayed program completion. This study seeks to fill this research gap by examining the specific challenges and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0" name="Google Shape;110;g2ff69192a1d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f69192a1d_1_7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ff69192a1d_1_7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ff69192a1d_1_7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ff69192a1d_1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ff69192a1d_1_7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2ff69192a1d_1_7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ff69192a1d_1_10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2ff69192a1d_1_10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87" name="Google Shape;287;g2ff69192a1d_1_10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ff69192a1d_1_7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ff69192a1d_1_7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ff69192a1d_1_7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ff69192a1d_1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ff69192a1d_1_7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2ff69192a1d_1_7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ff69192a1d_1_10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2ff69192a1d_1_10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08" name="Google Shape;308;g2ff69192a1d_1_10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f69192a1d_1_10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f69192a1d_1_10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15" name="Google Shape;315;g2ff69192a1d_1_10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ff69192a1d_1_10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2ff69192a1d_1_10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22" name="Google Shape;322;g2ff69192a1d_1_10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ff69192a1d_1_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2ff69192a1d_1_9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29" name="Google Shape;329;g2ff69192a1d_1_9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f69192a1d_1_10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ff69192a1d_1_10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37" name="Google Shape;337;g2ff69192a1d_1_10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f69192a1d_1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f69192a1d_1_5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2ff69192a1d_1_5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ff69192a1d_1_10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2ff69192a1d_1_10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46" name="Google Shape;346;g2ff69192a1d_1_10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ff69192a1d_1_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2ff69192a1d_1_9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53" name="Google Shape;353;g2ff69192a1d_1_9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f69192a1d_1_9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ff69192a1d_1_9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61" name="Google Shape;361;g2ff69192a1d_1_9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ff69192a1d_1_9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2ff69192a1d_1_9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69" name="Google Shape;369;g2ff69192a1d_1_9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ff69192a1d_1_9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2ff69192a1d_1_9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77" name="Google Shape;377;g2ff69192a1d_1_9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ff69192a1d_1_10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2ff69192a1d_1_10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85" name="Google Shape;385;g2ff69192a1d_1_10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ff69192a1d_1_10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2ff69192a1d_1_10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93" name="Google Shape;393;g2ff69192a1d_1_10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ff69192a1d_1_10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ff69192a1d_1_10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01" name="Google Shape;401;g2ff69192a1d_1_10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ff69192a1d_1_10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ff69192a1d_1_10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09" name="Google Shape;409;g2ff69192a1d_1_10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f69192a1d_1_10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2ff69192a1d_1_10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17" name="Google Shape;417;g2ff69192a1d_1_10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ff69192a1d_1_10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2ff69192a1d_1_10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25" name="Google Shape;425;g2ff69192a1d_1_10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02690995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30269099543_0_0:notes"/>
          <p:cNvSpPr txBox="1">
            <a:spLocks noGrp="1"/>
          </p:cNvSpPr>
          <p:nvPr>
            <p:ph type="body" idx="1"/>
          </p:nvPr>
        </p:nvSpPr>
        <p:spPr>
          <a:xfrm>
            <a:off x="686152" y="4400558"/>
            <a:ext cx="54858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30269099543_0_0:notes"/>
          <p:cNvSpPr txBox="1">
            <a:spLocks noGrp="1"/>
          </p:cNvSpPr>
          <p:nvPr>
            <p:ph type="sldNum" idx="12"/>
          </p:nvPr>
        </p:nvSpPr>
        <p:spPr>
          <a:xfrm>
            <a:off x="3884292" y="8684699"/>
            <a:ext cx="2972400" cy="45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026909954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3026909954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g3026909954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0269099543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30269099543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30269099543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026909954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30269099543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30269099543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0269099543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30269099543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g30269099543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0269099543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269099543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g30269099543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0269099543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269099543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g30269099543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269099543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30269099543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g30269099543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0269099543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30269099543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30269099543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0269099543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0269099543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g30269099543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026909954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g30269099543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 name="Google Shape;513;g30269099543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0269099543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30269099543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g30269099543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0269099543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30269099543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g30269099543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0269099543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30269099543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g30269099543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0269099543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0269099543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g30269099543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0269099543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g30269099543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g30269099543_0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0269099543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0269099543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30269099543_0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0269099543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0269099543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g30269099543_0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66" name="Google Shape;166;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0269099543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g30269099543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g30269099543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ff69192a1d_1_10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ff69192a1d_1_10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74" name="Google Shape;174;g2ff69192a1d_1_10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ff69192a1d_1_10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2ff69192a1d_1_10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81" name="Google Shape;181;g2ff69192a1d_1_10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fc01616b4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2fc01616b40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88" name="Google Shape;188;g2fc01616b40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mailto:info@ucu.ac.ug" TargetMode="External"/><Relationship Id="rId5" Type="http://schemas.openxmlformats.org/officeDocument/2006/relationships/hyperlink" Target="https://ucu.ac.ug/" TargetMode="External"/><Relationship Id="rId4" Type="http://schemas.openxmlformats.org/officeDocument/2006/relationships/image" Target="../media/image5.png"/><Relationship Id="rId9"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F497D"/>
              </a:buClr>
              <a:buSzPts val="6000"/>
              <a:buFont typeface="Trebuchet M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1900"/>
              <a:buNone/>
              <a:defRPr sz="2000"/>
            </a:lvl2pPr>
            <a:lvl3pPr lvl="2" algn="ctr">
              <a:lnSpc>
                <a:spcPct val="90000"/>
              </a:lnSpc>
              <a:spcBef>
                <a:spcPts val="500"/>
              </a:spcBef>
              <a:spcAft>
                <a:spcPts val="0"/>
              </a:spcAft>
              <a:buSzPts val="1620"/>
              <a:buNone/>
              <a:defRPr sz="1800"/>
            </a:lvl3pPr>
            <a:lvl4pPr lvl="3" algn="ctr">
              <a:lnSpc>
                <a:spcPct val="90000"/>
              </a:lnSpc>
              <a:spcBef>
                <a:spcPts val="500"/>
              </a:spcBef>
              <a:spcAft>
                <a:spcPts val="0"/>
              </a:spcAft>
              <a:buSzPts val="1408"/>
              <a:buNone/>
              <a:defRPr sz="1600"/>
            </a:lvl4pPr>
            <a:lvl5pPr lvl="4" algn="ctr">
              <a:lnSpc>
                <a:spcPct val="90000"/>
              </a:lnSpc>
              <a:spcBef>
                <a:spcPts val="500"/>
              </a:spcBef>
              <a:spcAft>
                <a:spcPts val="0"/>
              </a:spcAft>
              <a:buSzPts val="1376"/>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11"/>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body" idx="1"/>
          </p:nvPr>
        </p:nvSpPr>
        <p:spPr>
          <a:xfrm>
            <a:off x="838200" y="1687514"/>
            <a:ext cx="10515600" cy="4489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69" algn="l">
              <a:lnSpc>
                <a:spcPct val="90000"/>
              </a:lnSpc>
              <a:spcBef>
                <a:spcPts val="500"/>
              </a:spcBef>
              <a:spcAft>
                <a:spcPts val="0"/>
              </a:spcAft>
              <a:buSzPts val="1620"/>
              <a:buChar char="❑"/>
              <a:defRPr/>
            </a:lvl3pPr>
            <a:lvl4pPr marL="1828800" lvl="3" indent="-329183" algn="l">
              <a:lnSpc>
                <a:spcPct val="90000"/>
              </a:lnSpc>
              <a:spcBef>
                <a:spcPts val="500"/>
              </a:spcBef>
              <a:spcAft>
                <a:spcPts val="0"/>
              </a:spcAft>
              <a:buSzPts val="1584"/>
              <a:buChar char="❑"/>
              <a:defRPr/>
            </a:lvl4pPr>
            <a:lvl5pPr marL="2286000" lvl="4" indent="-326898"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2"/>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69" algn="l">
              <a:lnSpc>
                <a:spcPct val="90000"/>
              </a:lnSpc>
              <a:spcBef>
                <a:spcPts val="500"/>
              </a:spcBef>
              <a:spcAft>
                <a:spcPts val="0"/>
              </a:spcAft>
              <a:buSzPts val="1620"/>
              <a:buChar char="❑"/>
              <a:defRPr/>
            </a:lvl3pPr>
            <a:lvl4pPr marL="1828800" lvl="3" indent="-329183" algn="l">
              <a:lnSpc>
                <a:spcPct val="90000"/>
              </a:lnSpc>
              <a:spcBef>
                <a:spcPts val="500"/>
              </a:spcBef>
              <a:spcAft>
                <a:spcPts val="0"/>
              </a:spcAft>
              <a:buSzPts val="1584"/>
              <a:buChar char="❑"/>
              <a:defRPr/>
            </a:lvl4pPr>
            <a:lvl5pPr marL="2286000" lvl="4" indent="-326898"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69" algn="l">
              <a:lnSpc>
                <a:spcPct val="90000"/>
              </a:lnSpc>
              <a:spcBef>
                <a:spcPts val="500"/>
              </a:spcBef>
              <a:spcAft>
                <a:spcPts val="0"/>
              </a:spcAft>
              <a:buSzPts val="1620"/>
              <a:buChar char="❑"/>
              <a:defRPr/>
            </a:lvl3pPr>
            <a:lvl4pPr marL="1828800" lvl="3" indent="-329183" algn="l">
              <a:lnSpc>
                <a:spcPct val="90000"/>
              </a:lnSpc>
              <a:spcBef>
                <a:spcPts val="500"/>
              </a:spcBef>
              <a:spcAft>
                <a:spcPts val="0"/>
              </a:spcAft>
              <a:buSzPts val="1584"/>
              <a:buChar char="❑"/>
              <a:defRPr/>
            </a:lvl4pPr>
            <a:lvl5pPr marL="2286000" lvl="4" indent="-326898"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3"/>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1"/>
        <p:cNvGrpSpPr/>
        <p:nvPr/>
      </p:nvGrpSpPr>
      <p:grpSpPr>
        <a:xfrm>
          <a:off x="0" y="0"/>
          <a:ext cx="0" cy="0"/>
          <a:chOff x="0" y="0"/>
          <a:chExt cx="0" cy="0"/>
        </a:xfrm>
      </p:grpSpPr>
      <p:sp>
        <p:nvSpPr>
          <p:cNvPr id="42" name="Google Shape;42;p18"/>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18"/>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8"/>
          <p:cNvSpPr txBox="1">
            <a:spLocks noGrp="1"/>
          </p:cNvSpPr>
          <p:nvPr>
            <p:ph type="ftr" idx="11"/>
          </p:nvPr>
        </p:nvSpPr>
        <p:spPr>
          <a:xfrm>
            <a:off x="2116899" y="6251714"/>
            <a:ext cx="8129391" cy="4697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5" name="Google Shape;45;p18"/>
          <p:cNvGrpSpPr/>
          <p:nvPr/>
        </p:nvGrpSpPr>
        <p:grpSpPr>
          <a:xfrm>
            <a:off x="888267" y="4604423"/>
            <a:ext cx="5551131" cy="1360803"/>
            <a:chOff x="3063490" y="4400284"/>
            <a:chExt cx="5551131" cy="1360803"/>
          </a:xfrm>
        </p:grpSpPr>
        <p:grpSp>
          <p:nvGrpSpPr>
            <p:cNvPr id="46" name="Google Shape;46;p18"/>
            <p:cNvGrpSpPr/>
            <p:nvPr/>
          </p:nvGrpSpPr>
          <p:grpSpPr>
            <a:xfrm>
              <a:off x="4215162" y="4400284"/>
              <a:ext cx="4399459" cy="1360286"/>
              <a:chOff x="3595675" y="3836538"/>
              <a:chExt cx="5247402" cy="1632365"/>
            </a:xfrm>
          </p:grpSpPr>
          <p:pic>
            <p:nvPicPr>
              <p:cNvPr id="47" name="Google Shape;47;p18" descr="facebook instagram whatsapp PNG image with transparent background | TOPpng"/>
              <p:cNvPicPr preferRelativeResize="0"/>
              <p:nvPr/>
            </p:nvPicPr>
            <p:blipFill rotWithShape="1">
              <a:blip r:embed="rId2">
                <a:alphaModFix/>
              </a:blip>
              <a:srcRect r="66494" b="67238"/>
              <a:stretch/>
            </p:blipFill>
            <p:spPr>
              <a:xfrm>
                <a:off x="3693167" y="4915321"/>
                <a:ext cx="249211" cy="259159"/>
              </a:xfrm>
              <a:prstGeom prst="rect">
                <a:avLst/>
              </a:prstGeom>
              <a:noFill/>
              <a:ln>
                <a:noFill/>
              </a:ln>
            </p:spPr>
          </p:pic>
          <p:pic>
            <p:nvPicPr>
              <p:cNvPr id="48" name="Google Shape;48;p18" descr="facebook instagram whatsapp PNG image with transparent background | TOPpng"/>
              <p:cNvPicPr preferRelativeResize="0"/>
              <p:nvPr/>
            </p:nvPicPr>
            <p:blipFill rotWithShape="1">
              <a:blip r:embed="rId3">
                <a:alphaModFix/>
              </a:blip>
              <a:srcRect l="67402" b="69905"/>
              <a:stretch/>
            </p:blipFill>
            <p:spPr>
              <a:xfrm>
                <a:off x="3685804" y="5173122"/>
                <a:ext cx="263933" cy="259160"/>
              </a:xfrm>
              <a:prstGeom prst="rect">
                <a:avLst/>
              </a:prstGeom>
              <a:noFill/>
              <a:ln>
                <a:noFill/>
              </a:ln>
            </p:spPr>
          </p:pic>
          <p:pic>
            <p:nvPicPr>
              <p:cNvPr id="49" name="Google Shape;49;p18" descr="Round black telephone logo, Telephone Icon, Phone File, electronics, logo,  black And White png | PNGWing"/>
              <p:cNvPicPr preferRelativeResize="0"/>
              <p:nvPr/>
            </p:nvPicPr>
            <p:blipFill rotWithShape="1">
              <a:blip r:embed="rId4">
                <a:alphaModFix/>
              </a:blip>
              <a:srcRect/>
              <a:stretch/>
            </p:blipFill>
            <p:spPr>
              <a:xfrm>
                <a:off x="3693167" y="4579064"/>
                <a:ext cx="249209" cy="259159"/>
              </a:xfrm>
              <a:prstGeom prst="rect">
                <a:avLst/>
              </a:prstGeom>
              <a:noFill/>
              <a:ln>
                <a:noFill/>
              </a:ln>
            </p:spPr>
          </p:pic>
          <p:sp>
            <p:nvSpPr>
              <p:cNvPr id="50" name="Google Shape;50;p18"/>
              <p:cNvSpPr txBox="1"/>
              <p:nvPr/>
            </p:nvSpPr>
            <p:spPr>
              <a:xfrm>
                <a:off x="3943860" y="4840719"/>
                <a:ext cx="2964236"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Trebuchet MS"/>
                    <a:ea typeface="Trebuchet MS"/>
                    <a:cs typeface="Trebuchet MS"/>
                    <a:sym typeface="Trebuchet MS"/>
                  </a:rPr>
                  <a:t>@ugandachristianuniversity</a:t>
                </a:r>
                <a:endParaRPr sz="1200" b="0" i="0" u="none" strike="noStrike" cap="none">
                  <a:solidFill>
                    <a:srgbClr val="000000"/>
                  </a:solidFill>
                  <a:latin typeface="Trebuchet MS"/>
                  <a:ea typeface="Trebuchet MS"/>
                  <a:cs typeface="Trebuchet MS"/>
                  <a:sym typeface="Trebuchet MS"/>
                </a:endParaRPr>
              </a:p>
            </p:txBody>
          </p:sp>
          <p:sp>
            <p:nvSpPr>
              <p:cNvPr id="51" name="Google Shape;51;p18"/>
              <p:cNvSpPr txBox="1"/>
              <p:nvPr/>
            </p:nvSpPr>
            <p:spPr>
              <a:xfrm>
                <a:off x="6724749" y="4848559"/>
                <a:ext cx="1781016" cy="369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GB" sz="1350" b="0" i="0" u="none" strike="noStrike" cap="none">
                    <a:solidFill>
                      <a:srgbClr val="0C0C0C"/>
                    </a:solidFill>
                    <a:latin typeface="Trebuchet MS"/>
                    <a:ea typeface="Trebuchet MS"/>
                    <a:cs typeface="Trebuchet MS"/>
                    <a:sym typeface="Trebuchet MS"/>
                  </a:rPr>
                  <a:t>@</a:t>
                </a:r>
                <a:r>
                  <a:rPr lang="en-GB" sz="1200" b="0" i="0" u="none" strike="noStrike" cap="none">
                    <a:solidFill>
                      <a:srgbClr val="0C0C0C"/>
                    </a:solidFill>
                    <a:latin typeface="Trebuchet MS"/>
                    <a:ea typeface="Trebuchet MS"/>
                    <a:cs typeface="Trebuchet MS"/>
                    <a:sym typeface="Trebuchet MS"/>
                  </a:rPr>
                  <a:t>UCUniversity</a:t>
                </a:r>
                <a:endParaRPr sz="1350" b="0" i="0" u="none" strike="noStrike" cap="none">
                  <a:solidFill>
                    <a:srgbClr val="0C0C0C"/>
                  </a:solidFill>
                  <a:latin typeface="Trebuchet MS"/>
                  <a:ea typeface="Trebuchet MS"/>
                  <a:cs typeface="Trebuchet MS"/>
                  <a:sym typeface="Trebuchet MS"/>
                </a:endParaRPr>
              </a:p>
            </p:txBody>
          </p:sp>
          <p:sp>
            <p:nvSpPr>
              <p:cNvPr id="52" name="Google Shape;52;p18"/>
              <p:cNvSpPr txBox="1"/>
              <p:nvPr/>
            </p:nvSpPr>
            <p:spPr>
              <a:xfrm>
                <a:off x="3961223" y="5136500"/>
                <a:ext cx="3240066"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Trebuchet MS"/>
                    <a:ea typeface="Trebuchet MS"/>
                    <a:cs typeface="Trebuchet MS"/>
                    <a:sym typeface="Trebuchet MS"/>
                  </a:rPr>
                  <a:t>@UgandaChristianUniversity</a:t>
                </a:r>
                <a:endParaRPr sz="1200" b="0" i="0" u="none" strike="noStrike" cap="none">
                  <a:solidFill>
                    <a:srgbClr val="0C0C0C"/>
                  </a:solidFill>
                  <a:latin typeface="Trebuchet MS"/>
                  <a:ea typeface="Trebuchet MS"/>
                  <a:cs typeface="Trebuchet MS"/>
                  <a:sym typeface="Trebuchet MS"/>
                </a:endParaRPr>
              </a:p>
            </p:txBody>
          </p:sp>
          <p:sp>
            <p:nvSpPr>
              <p:cNvPr id="53" name="Google Shape;53;p18"/>
              <p:cNvSpPr txBox="1"/>
              <p:nvPr/>
            </p:nvSpPr>
            <p:spPr>
              <a:xfrm>
                <a:off x="3619181" y="4118017"/>
                <a:ext cx="5223896" cy="720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E4E79"/>
                    </a:solidFill>
                    <a:latin typeface="Trebuchet MS"/>
                    <a:ea typeface="Trebuchet MS"/>
                    <a:cs typeface="Trebuchet MS"/>
                    <a:sym typeface="Trebuchet MS"/>
                  </a:rPr>
                  <a:t>P.O. Box 4 Mukono, Uganda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E4E79"/>
                    </a:solidFill>
                    <a:latin typeface="Trebuchet MS"/>
                    <a:ea typeface="Trebuchet MS"/>
                    <a:cs typeface="Trebuchet MS"/>
                    <a:sym typeface="Trebuchet MS"/>
                  </a:rPr>
                  <a:t>Tel: 256-312-350800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100"/>
                  <a:buFont typeface="Trebuchet MS"/>
                  <a:buNone/>
                </a:pPr>
                <a:r>
                  <a:rPr lang="en-GB" sz="1100" b="0" i="0" u="sng" strike="noStrike" cap="none">
                    <a:solidFill>
                      <a:srgbClr val="0000FF"/>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      https://ucu.ac.ug/</a:t>
                </a:r>
                <a:r>
                  <a:rPr lang="en-GB" sz="1100" b="0" i="0" u="none" strike="noStrike" cap="none">
                    <a:solidFill>
                      <a:srgbClr val="0000FF"/>
                    </a:solidFill>
                    <a:latin typeface="Trebuchet MS"/>
                    <a:ea typeface="Trebuchet MS"/>
                    <a:cs typeface="Trebuchet MS"/>
                    <a:sym typeface="Trebuchet MS"/>
                  </a:rPr>
                  <a:t> </a:t>
                </a:r>
                <a:r>
                  <a:rPr lang="en-GB" sz="1100" b="0" i="0" u="none" strike="noStrike" cap="none">
                    <a:solidFill>
                      <a:srgbClr val="1E4E79"/>
                    </a:solidFill>
                    <a:latin typeface="Trebuchet MS"/>
                    <a:ea typeface="Trebuchet MS"/>
                    <a:cs typeface="Trebuchet MS"/>
                    <a:sym typeface="Trebuchet MS"/>
                  </a:rPr>
                  <a:t>   Email: </a:t>
                </a:r>
                <a:r>
                  <a:rPr lang="en-GB" sz="1100" b="0" i="0" u="sng" strike="noStrike" cap="none">
                    <a:solidFill>
                      <a:srgbClr val="0000FF"/>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info@ucu.ac.ug</a:t>
                </a:r>
                <a:r>
                  <a:rPr lang="en-GB" sz="1100" b="0" i="0" u="none" strike="noStrike" cap="none">
                    <a:solidFill>
                      <a:srgbClr val="0000FF"/>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54" name="Google Shape;54;p18"/>
              <p:cNvSpPr txBox="1"/>
              <p:nvPr/>
            </p:nvSpPr>
            <p:spPr>
              <a:xfrm>
                <a:off x="3595675" y="3836538"/>
                <a:ext cx="4174870" cy="406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1E4E79"/>
                    </a:solidFill>
                    <a:latin typeface="Trebuchet MS"/>
                    <a:ea typeface="Trebuchet MS"/>
                    <a:cs typeface="Trebuchet MS"/>
                    <a:sym typeface="Trebuchet MS"/>
                  </a:rPr>
                  <a:t>Uganda Christian University</a:t>
                </a:r>
                <a:endParaRPr sz="1600" b="0" i="0" u="none" strike="noStrike" cap="none">
                  <a:solidFill>
                    <a:srgbClr val="1E4E79"/>
                  </a:solidFill>
                  <a:latin typeface="Trebuchet MS"/>
                  <a:ea typeface="Trebuchet MS"/>
                  <a:cs typeface="Trebuchet MS"/>
                  <a:sym typeface="Trebuchet MS"/>
                </a:endParaRPr>
              </a:p>
            </p:txBody>
          </p:sp>
          <p:pic>
            <p:nvPicPr>
              <p:cNvPr id="55" name="Google Shape;55;p18" descr="facebook instagram whatsapp PNG image with transparent background | TOPpng"/>
              <p:cNvPicPr preferRelativeResize="0"/>
              <p:nvPr/>
            </p:nvPicPr>
            <p:blipFill rotWithShape="1">
              <a:blip r:embed="rId3">
                <a:alphaModFix/>
              </a:blip>
              <a:srcRect t="34921" r="64675" b="31937"/>
              <a:stretch/>
            </p:blipFill>
            <p:spPr>
              <a:xfrm>
                <a:off x="6492923" y="4908033"/>
                <a:ext cx="260459" cy="259903"/>
              </a:xfrm>
              <a:prstGeom prst="rect">
                <a:avLst/>
              </a:prstGeom>
              <a:noFill/>
              <a:ln>
                <a:noFill/>
              </a:ln>
            </p:spPr>
          </p:pic>
        </p:grpSp>
        <p:pic>
          <p:nvPicPr>
            <p:cNvPr id="56" name="Google Shape;56;p18"/>
            <p:cNvPicPr preferRelativeResize="0"/>
            <p:nvPr/>
          </p:nvPicPr>
          <p:blipFill rotWithShape="1">
            <a:blip r:embed="rId7">
              <a:alphaModFix/>
            </a:blip>
            <a:srcRect l="4177" t="16271" r="77310" b="16736"/>
            <a:stretch/>
          </p:blipFill>
          <p:spPr>
            <a:xfrm>
              <a:off x="3063490" y="4440462"/>
              <a:ext cx="1197778" cy="1320625"/>
            </a:xfrm>
            <a:prstGeom prst="rect">
              <a:avLst/>
            </a:prstGeom>
            <a:noFill/>
            <a:ln>
              <a:noFill/>
            </a:ln>
          </p:spPr>
        </p:pic>
      </p:grpSp>
      <p:pic>
        <p:nvPicPr>
          <p:cNvPr id="57" name="Google Shape;57;p18" descr="Red button thank you icon Royalty Free Vector Image"/>
          <p:cNvPicPr preferRelativeResize="0"/>
          <p:nvPr/>
        </p:nvPicPr>
        <p:blipFill rotWithShape="1">
          <a:blip r:embed="rId8">
            <a:alphaModFix/>
          </a:blip>
          <a:srcRect b="13041"/>
          <a:stretch/>
        </p:blipFill>
        <p:spPr>
          <a:xfrm>
            <a:off x="5409985" y="1899157"/>
            <a:ext cx="1825644" cy="1704122"/>
          </a:xfrm>
          <a:prstGeom prst="rect">
            <a:avLst/>
          </a:prstGeom>
          <a:noFill/>
          <a:ln>
            <a:noFill/>
          </a:ln>
        </p:spPr>
      </p:pic>
      <p:grpSp>
        <p:nvGrpSpPr>
          <p:cNvPr id="58" name="Google Shape;58;p18"/>
          <p:cNvGrpSpPr/>
          <p:nvPr/>
        </p:nvGrpSpPr>
        <p:grpSpPr>
          <a:xfrm>
            <a:off x="8223082" y="4505034"/>
            <a:ext cx="4710416" cy="1774757"/>
            <a:chOff x="4261082" y="3159912"/>
            <a:chExt cx="5618294" cy="2129734"/>
          </a:xfrm>
        </p:grpSpPr>
        <p:pic>
          <p:nvPicPr>
            <p:cNvPr id="59" name="Google Shape;59;p18" descr="facebook instagram whatsapp PNG image with transparent background | TOPpng"/>
            <p:cNvPicPr preferRelativeResize="0"/>
            <p:nvPr/>
          </p:nvPicPr>
          <p:blipFill rotWithShape="1">
            <a:blip r:embed="rId2">
              <a:alphaModFix/>
            </a:blip>
            <a:srcRect r="66494" b="67238"/>
            <a:stretch/>
          </p:blipFill>
          <p:spPr>
            <a:xfrm>
              <a:off x="4333142" y="4196730"/>
              <a:ext cx="277638" cy="288721"/>
            </a:xfrm>
            <a:prstGeom prst="rect">
              <a:avLst/>
            </a:prstGeom>
            <a:noFill/>
            <a:ln>
              <a:noFill/>
            </a:ln>
          </p:spPr>
        </p:pic>
        <p:pic>
          <p:nvPicPr>
            <p:cNvPr id="60" name="Google Shape;60;p18" descr="Round black telephone logo, Telephone Icon, Phone File, electronics, logo,  black And White png | PNGWing"/>
            <p:cNvPicPr preferRelativeResize="0"/>
            <p:nvPr/>
          </p:nvPicPr>
          <p:blipFill rotWithShape="1">
            <a:blip r:embed="rId4">
              <a:alphaModFix/>
            </a:blip>
            <a:srcRect/>
            <a:stretch/>
          </p:blipFill>
          <p:spPr>
            <a:xfrm>
              <a:off x="4362423" y="4497666"/>
              <a:ext cx="245303" cy="255097"/>
            </a:xfrm>
            <a:prstGeom prst="rect">
              <a:avLst/>
            </a:prstGeom>
            <a:noFill/>
            <a:ln>
              <a:noFill/>
            </a:ln>
          </p:spPr>
        </p:pic>
        <p:sp>
          <p:nvSpPr>
            <p:cNvPr id="61" name="Google Shape;61;p18"/>
            <p:cNvSpPr txBox="1"/>
            <p:nvPr/>
          </p:nvSpPr>
          <p:spPr>
            <a:xfrm>
              <a:off x="4629313" y="4929543"/>
              <a:ext cx="2964236" cy="36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Trebuchet MS"/>
                <a:ea typeface="Trebuchet MS"/>
                <a:cs typeface="Trebuchet MS"/>
                <a:sym typeface="Trebuchet MS"/>
              </a:endParaRPr>
            </a:p>
          </p:txBody>
        </p:sp>
        <p:sp>
          <p:nvSpPr>
            <p:cNvPr id="62" name="Google Shape;62;p18"/>
            <p:cNvSpPr txBox="1"/>
            <p:nvPr/>
          </p:nvSpPr>
          <p:spPr>
            <a:xfrm>
              <a:off x="4547946" y="4468247"/>
              <a:ext cx="1959178"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FF"/>
                  </a:solidFill>
                  <a:latin typeface="Trebuchet MS"/>
                  <a:ea typeface="Trebuchet MS"/>
                  <a:cs typeface="Trebuchet MS"/>
                  <a:sym typeface="Trebuchet MS"/>
                </a:rPr>
                <a:t>https://cse.ucu.ac.ug/</a:t>
              </a:r>
              <a:endParaRPr sz="1100" b="0" i="0" u="none" strike="noStrike" cap="none">
                <a:solidFill>
                  <a:srgbClr val="0000FF"/>
                </a:solidFill>
                <a:latin typeface="Trebuchet MS"/>
                <a:ea typeface="Trebuchet MS"/>
                <a:cs typeface="Trebuchet MS"/>
                <a:sym typeface="Trebuchet MS"/>
              </a:endParaRPr>
            </a:p>
          </p:txBody>
        </p:sp>
        <p:sp>
          <p:nvSpPr>
            <p:cNvPr id="63" name="Google Shape;63;p18"/>
            <p:cNvSpPr txBox="1"/>
            <p:nvPr/>
          </p:nvSpPr>
          <p:spPr>
            <a:xfrm>
              <a:off x="6285518" y="4170852"/>
              <a:ext cx="1750610"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Trebuchet MS"/>
                  <a:ea typeface="Trebuchet MS"/>
                  <a:cs typeface="Trebuchet MS"/>
                  <a:sym typeface="Trebuchet MS"/>
                </a:rPr>
                <a:t>@ucu_ComputEng</a:t>
              </a:r>
              <a:endParaRPr sz="1200" b="0" i="0" u="none" strike="noStrike" cap="none">
                <a:solidFill>
                  <a:srgbClr val="0C0C0C"/>
                </a:solidFill>
                <a:latin typeface="Trebuchet MS"/>
                <a:ea typeface="Trebuchet MS"/>
                <a:cs typeface="Trebuchet MS"/>
                <a:sym typeface="Trebuchet MS"/>
              </a:endParaRPr>
            </a:p>
          </p:txBody>
        </p:sp>
        <p:sp>
          <p:nvSpPr>
            <p:cNvPr id="64" name="Google Shape;64;p18"/>
            <p:cNvSpPr txBox="1"/>
            <p:nvPr/>
          </p:nvSpPr>
          <p:spPr>
            <a:xfrm>
              <a:off x="4547946" y="4152767"/>
              <a:ext cx="1581881"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C0C0C"/>
                  </a:solidFill>
                  <a:latin typeface="Trebuchet MS"/>
                  <a:ea typeface="Trebuchet MS"/>
                  <a:cs typeface="Trebuchet MS"/>
                  <a:sym typeface="Trebuchet MS"/>
                </a:rPr>
                <a:t>@ucucomputeng</a:t>
              </a:r>
              <a:endParaRPr sz="1100" b="0" i="0" u="none" strike="noStrike" cap="none">
                <a:solidFill>
                  <a:srgbClr val="0C0C0C"/>
                </a:solidFill>
                <a:latin typeface="Trebuchet MS"/>
                <a:ea typeface="Trebuchet MS"/>
                <a:cs typeface="Trebuchet MS"/>
                <a:sym typeface="Trebuchet MS"/>
              </a:endParaRPr>
            </a:p>
          </p:txBody>
        </p:sp>
        <p:sp>
          <p:nvSpPr>
            <p:cNvPr id="65" name="Google Shape;65;p18"/>
            <p:cNvSpPr txBox="1"/>
            <p:nvPr/>
          </p:nvSpPr>
          <p:spPr>
            <a:xfrm>
              <a:off x="4281392" y="3800378"/>
              <a:ext cx="5597984"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E4E79"/>
                  </a:solidFill>
                  <a:latin typeface="Trebuchet MS"/>
                  <a:ea typeface="Trebuchet MS"/>
                  <a:cs typeface="Trebuchet MS"/>
                  <a:sym typeface="Trebuchet MS"/>
                </a:rPr>
                <a:t>Tel: +256 (0) 312 350 863 | WhatsApp: +256 (0) 708 114 300</a:t>
              </a:r>
              <a:endParaRPr sz="1400" b="0" i="0" u="none" strike="noStrike" cap="none">
                <a:solidFill>
                  <a:srgbClr val="000000"/>
                </a:solidFill>
                <a:latin typeface="Arial"/>
                <a:ea typeface="Arial"/>
                <a:cs typeface="Arial"/>
                <a:sym typeface="Arial"/>
              </a:endParaRPr>
            </a:p>
          </p:txBody>
        </p:sp>
        <p:sp>
          <p:nvSpPr>
            <p:cNvPr id="66" name="Google Shape;66;p18"/>
            <p:cNvSpPr txBox="1"/>
            <p:nvPr/>
          </p:nvSpPr>
          <p:spPr>
            <a:xfrm>
              <a:off x="4261082" y="3159912"/>
              <a:ext cx="5597985" cy="6278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1E4E79"/>
                  </a:solidFill>
                  <a:latin typeface="Trebuchet MS"/>
                  <a:ea typeface="Trebuchet MS"/>
                  <a:cs typeface="Trebuchet MS"/>
                  <a:sym typeface="Trebuchet MS"/>
                </a:rPr>
                <a:t>Department of Computing &amp; Technology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C00000"/>
                  </a:solidFill>
                  <a:latin typeface="Trebuchet MS"/>
                  <a:ea typeface="Trebuchet MS"/>
                  <a:cs typeface="Trebuchet MS"/>
                  <a:sym typeface="Trebuchet MS"/>
                </a:rPr>
                <a:t>FACULTY OF ENGINEERING, DESIGN AND TECHNOLOGY</a:t>
              </a:r>
              <a:endParaRPr sz="1200" b="0" i="0" u="none" strike="noStrike" cap="none">
                <a:solidFill>
                  <a:srgbClr val="C00000"/>
                </a:solidFill>
                <a:latin typeface="Trebuchet MS"/>
                <a:ea typeface="Trebuchet MS"/>
                <a:cs typeface="Trebuchet MS"/>
                <a:sym typeface="Trebuchet MS"/>
              </a:endParaRPr>
            </a:p>
          </p:txBody>
        </p:sp>
        <p:pic>
          <p:nvPicPr>
            <p:cNvPr id="67" name="Google Shape;67;p18" descr="facebook instagram whatsapp PNG image with transparent background | TOPpng"/>
            <p:cNvPicPr preferRelativeResize="0"/>
            <p:nvPr/>
          </p:nvPicPr>
          <p:blipFill rotWithShape="1">
            <a:blip r:embed="rId3">
              <a:alphaModFix/>
            </a:blip>
            <a:srcRect t="34921" r="64675" b="31937"/>
            <a:stretch/>
          </p:blipFill>
          <p:spPr>
            <a:xfrm>
              <a:off x="6070315" y="4226614"/>
              <a:ext cx="301120" cy="300476"/>
            </a:xfrm>
            <a:prstGeom prst="rect">
              <a:avLst/>
            </a:prstGeom>
            <a:noFill/>
            <a:ln>
              <a:noFill/>
            </a:ln>
          </p:spPr>
        </p:pic>
      </p:grpSp>
      <p:sp>
        <p:nvSpPr>
          <p:cNvPr id="68" name="Google Shape;68;p18"/>
          <p:cNvSpPr txBox="1"/>
          <p:nvPr/>
        </p:nvSpPr>
        <p:spPr>
          <a:xfrm>
            <a:off x="10081508" y="5598486"/>
            <a:ext cx="200074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E4E79"/>
                </a:solidFill>
                <a:latin typeface="Trebuchet MS"/>
                <a:ea typeface="Trebuchet MS"/>
                <a:cs typeface="Trebuchet MS"/>
                <a:sym typeface="Trebuchet MS"/>
              </a:rPr>
              <a:t>Email: dct-</a:t>
            </a:r>
            <a:r>
              <a:rPr lang="en-GB" sz="1100" b="0" i="0" u="sng" strike="noStrike" cap="none">
                <a:solidFill>
                  <a:srgbClr val="0000FF"/>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info@ucu.ac.ug</a:t>
            </a:r>
            <a:endParaRPr sz="1100" b="0" i="0" u="none" strike="noStrike" cap="none">
              <a:solidFill>
                <a:srgbClr val="0000FF"/>
              </a:solidFill>
              <a:latin typeface="Trebuchet MS"/>
              <a:ea typeface="Trebuchet MS"/>
              <a:cs typeface="Trebuchet MS"/>
              <a:sym typeface="Trebuchet MS"/>
            </a:endParaRPr>
          </a:p>
        </p:txBody>
      </p:sp>
      <p:pic>
        <p:nvPicPr>
          <p:cNvPr id="69" name="Google Shape;69;p18"/>
          <p:cNvPicPr preferRelativeResize="0"/>
          <p:nvPr/>
        </p:nvPicPr>
        <p:blipFill rotWithShape="1">
          <a:blip r:embed="rId9">
            <a:alphaModFix/>
          </a:blip>
          <a:srcRect/>
          <a:stretch/>
        </p:blipFill>
        <p:spPr>
          <a:xfrm flipH="1">
            <a:off x="7631107" y="4473507"/>
            <a:ext cx="634564" cy="1407474"/>
          </a:xfrm>
          <a:prstGeom prst="rect">
            <a:avLst/>
          </a:prstGeom>
          <a:noFill/>
          <a:ln>
            <a:noFill/>
          </a:ln>
        </p:spPr>
      </p:pic>
      <p:cxnSp>
        <p:nvCxnSpPr>
          <p:cNvPr id="70" name="Google Shape;70;p18"/>
          <p:cNvCxnSpPr/>
          <p:nvPr/>
        </p:nvCxnSpPr>
        <p:spPr>
          <a:xfrm flipH="1">
            <a:off x="345989" y="4505034"/>
            <a:ext cx="11846011" cy="105016"/>
          </a:xfrm>
          <a:prstGeom prst="straightConnector1">
            <a:avLst/>
          </a:prstGeom>
          <a:noFill/>
          <a:ln w="9525" cap="flat" cmpd="sng">
            <a:solidFill>
              <a:schemeClr val="accent1"/>
            </a:solidFill>
            <a:prstDash val="solid"/>
            <a:miter lim="800000"/>
            <a:headEnd type="none" w="sm" len="sm"/>
            <a:tailEnd type="none" w="sm" len="sm"/>
          </a:ln>
        </p:spPr>
      </p:cxnSp>
      <p:sp>
        <p:nvSpPr>
          <p:cNvPr id="71" name="Google Shape;71;p18"/>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497D"/>
              </a:buClr>
              <a:buSzPts val="6000"/>
              <a:buFont typeface="Trebuchet M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1900"/>
              <a:buNone/>
              <a:defRPr sz="2000">
                <a:solidFill>
                  <a:srgbClr val="888888"/>
                </a:solidFill>
              </a:defRPr>
            </a:lvl2pPr>
            <a:lvl3pPr marL="1371600" lvl="2" indent="-228600" algn="l">
              <a:lnSpc>
                <a:spcPct val="90000"/>
              </a:lnSpc>
              <a:spcBef>
                <a:spcPts val="500"/>
              </a:spcBef>
              <a:spcAft>
                <a:spcPts val="0"/>
              </a:spcAft>
              <a:buSzPts val="1620"/>
              <a:buNone/>
              <a:defRPr sz="1800">
                <a:solidFill>
                  <a:srgbClr val="888888"/>
                </a:solidFill>
              </a:defRPr>
            </a:lvl3pPr>
            <a:lvl4pPr marL="1828800" lvl="3" indent="-228600" algn="l">
              <a:lnSpc>
                <a:spcPct val="90000"/>
              </a:lnSpc>
              <a:spcBef>
                <a:spcPts val="500"/>
              </a:spcBef>
              <a:spcAft>
                <a:spcPts val="0"/>
              </a:spcAft>
              <a:buSzPts val="1408"/>
              <a:buNone/>
              <a:defRPr sz="1600">
                <a:solidFill>
                  <a:srgbClr val="888888"/>
                </a:solidFill>
              </a:defRPr>
            </a:lvl4pPr>
            <a:lvl5pPr marL="2286000" lvl="4" indent="-228600" algn="l">
              <a:lnSpc>
                <a:spcPct val="90000"/>
              </a:lnSpc>
              <a:spcBef>
                <a:spcPts val="500"/>
              </a:spcBef>
              <a:spcAft>
                <a:spcPts val="0"/>
              </a:spcAft>
              <a:buSzPts val="1376"/>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9"/>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0"/>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1"/>
          <p:cNvSpPr txBox="1">
            <a:spLocks noGrp="1"/>
          </p:cNvSpPr>
          <p:nvPr>
            <p:ph type="body" idx="1"/>
          </p:nvPr>
        </p:nvSpPr>
        <p:spPr>
          <a:xfrm rot="5400000">
            <a:off x="3851275" y="-1325561"/>
            <a:ext cx="448945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69" algn="l">
              <a:lnSpc>
                <a:spcPct val="90000"/>
              </a:lnSpc>
              <a:spcBef>
                <a:spcPts val="500"/>
              </a:spcBef>
              <a:spcAft>
                <a:spcPts val="0"/>
              </a:spcAft>
              <a:buSzPts val="1620"/>
              <a:buChar char="❑"/>
              <a:defRPr/>
            </a:lvl3pPr>
            <a:lvl4pPr marL="1828800" lvl="3" indent="-329183" algn="l">
              <a:lnSpc>
                <a:spcPct val="90000"/>
              </a:lnSpc>
              <a:spcBef>
                <a:spcPts val="500"/>
              </a:spcBef>
              <a:spcAft>
                <a:spcPts val="0"/>
              </a:spcAft>
              <a:buSzPts val="1584"/>
              <a:buChar char="❑"/>
              <a:defRPr/>
            </a:lvl4pPr>
            <a:lvl5pPr marL="2286000" lvl="4" indent="-326898"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1"/>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1"/>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69" algn="l">
              <a:lnSpc>
                <a:spcPct val="90000"/>
              </a:lnSpc>
              <a:spcBef>
                <a:spcPts val="500"/>
              </a:spcBef>
              <a:spcAft>
                <a:spcPts val="0"/>
              </a:spcAft>
              <a:buSzPts val="1620"/>
              <a:buChar char="❑"/>
              <a:defRPr/>
            </a:lvl3pPr>
            <a:lvl4pPr marL="1828800" lvl="3" indent="-329183" algn="l">
              <a:lnSpc>
                <a:spcPct val="90000"/>
              </a:lnSpc>
              <a:spcBef>
                <a:spcPts val="500"/>
              </a:spcBef>
              <a:spcAft>
                <a:spcPts val="0"/>
              </a:spcAft>
              <a:buSzPts val="1584"/>
              <a:buChar char="❑"/>
              <a:defRPr/>
            </a:lvl4pPr>
            <a:lvl5pPr marL="2286000" lvl="4" indent="-326898"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2"/>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2"/>
          <p:cNvSpPr txBox="1">
            <a:spLocks noGrp="1"/>
          </p:cNvSpPr>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www.ucu.ac.u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mailto:info@ucu.ac.ug"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10">
            <a:alphaModFix/>
          </a:blip>
          <a:srcRect/>
          <a:stretch/>
        </p:blipFill>
        <p:spPr>
          <a:xfrm>
            <a:off x="9776791" y="0"/>
            <a:ext cx="2415209" cy="735885"/>
          </a:xfrm>
          <a:prstGeom prst="rect">
            <a:avLst/>
          </a:prstGeom>
          <a:noFill/>
          <a:ln>
            <a:noFill/>
          </a:ln>
        </p:spPr>
      </p:pic>
      <p:sp>
        <p:nvSpPr>
          <p:cNvPr id="11" name="Google Shape;11;p10"/>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F497D"/>
              </a:buClr>
              <a:buSzPts val="4400"/>
              <a:buFont typeface="Trebuchet MS"/>
              <a:buNone/>
              <a:defRPr sz="4400" b="0" i="0" u="none" strike="noStrike" cap="none">
                <a:solidFill>
                  <a:srgbClr val="1F497D"/>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0"/>
          <p:cNvSpPr txBox="1">
            <a:spLocks noGrp="1"/>
          </p:cNvSpPr>
          <p:nvPr>
            <p:ph type="body" idx="1"/>
          </p:nvPr>
        </p:nvSpPr>
        <p:spPr>
          <a:xfrm>
            <a:off x="838200" y="1687514"/>
            <a:ext cx="10515600" cy="448945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D7014D"/>
              </a:buClr>
              <a:buSzPts val="2800"/>
              <a:buFont typeface="Noto Sans Symbols"/>
              <a:buChar char="❑"/>
              <a:defRPr sz="2800" b="0" i="0" u="none" strike="noStrike" cap="none">
                <a:solidFill>
                  <a:schemeClr val="dk1"/>
                </a:solidFill>
                <a:latin typeface="Trebuchet MS"/>
                <a:ea typeface="Trebuchet MS"/>
                <a:cs typeface="Trebuchet MS"/>
                <a:sym typeface="Trebuchet MS"/>
              </a:defRPr>
            </a:lvl1pPr>
            <a:lvl2pPr marL="914400" marR="0" lvl="1" indent="-373380" algn="l" rtl="0">
              <a:lnSpc>
                <a:spcPct val="90000"/>
              </a:lnSpc>
              <a:spcBef>
                <a:spcPts val="500"/>
              </a:spcBef>
              <a:spcAft>
                <a:spcPts val="0"/>
              </a:spcAft>
              <a:buClr>
                <a:srgbClr val="0B3D91"/>
              </a:buClr>
              <a:buSzPts val="2280"/>
              <a:buFont typeface="Noto Sans Symbols"/>
              <a:buChar char="❑"/>
              <a:defRPr sz="2400" b="0" i="0" u="none" strike="noStrike" cap="none">
                <a:solidFill>
                  <a:schemeClr val="dk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rgbClr val="D70167"/>
              </a:buClr>
              <a:buSzPts val="1800"/>
              <a:buFont typeface="Noto Sans Symbols"/>
              <a:buChar char="❑"/>
              <a:defRPr sz="2000" b="0" i="0" u="none" strike="noStrike" cap="none">
                <a:solidFill>
                  <a:schemeClr val="dk1"/>
                </a:solidFill>
                <a:latin typeface="Trebuchet MS"/>
                <a:ea typeface="Trebuchet MS"/>
                <a:cs typeface="Trebuchet MS"/>
                <a:sym typeface="Trebuchet MS"/>
              </a:defRPr>
            </a:lvl3pPr>
            <a:lvl4pPr marL="1828800" marR="0" lvl="3" indent="-329183" algn="l" rtl="0">
              <a:lnSpc>
                <a:spcPct val="90000"/>
              </a:lnSpc>
              <a:spcBef>
                <a:spcPts val="500"/>
              </a:spcBef>
              <a:spcAft>
                <a:spcPts val="0"/>
              </a:spcAft>
              <a:buClr>
                <a:srgbClr val="D70167"/>
              </a:buClr>
              <a:buSzPts val="1584"/>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26898" algn="l" rtl="0">
              <a:lnSpc>
                <a:spcPct val="90000"/>
              </a:lnSpc>
              <a:spcBef>
                <a:spcPts val="500"/>
              </a:spcBef>
              <a:spcAft>
                <a:spcPts val="0"/>
              </a:spcAft>
              <a:buClr>
                <a:srgbClr val="007931"/>
              </a:buClr>
              <a:buSzPts val="1548"/>
              <a:buFont typeface="Noto Sans Symbols"/>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10"/>
          <p:cNvSpPr/>
          <p:nvPr/>
        </p:nvSpPr>
        <p:spPr>
          <a:xfrm>
            <a:off x="838200" y="1508126"/>
            <a:ext cx="11353800" cy="179387"/>
          </a:xfrm>
          <a:prstGeom prst="rect">
            <a:avLst/>
          </a:prstGeom>
          <a:solidFill>
            <a:srgbClr val="0B3D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4" name="Google Shape;14;p10"/>
          <p:cNvSpPr/>
          <p:nvPr/>
        </p:nvSpPr>
        <p:spPr>
          <a:xfrm>
            <a:off x="0" y="1508126"/>
            <a:ext cx="838200" cy="179387"/>
          </a:xfrm>
          <a:prstGeom prst="rect">
            <a:avLst/>
          </a:prstGeom>
          <a:solidFill>
            <a:srgbClr val="D701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5" name="Google Shape;15;p10"/>
          <p:cNvSpPr/>
          <p:nvPr/>
        </p:nvSpPr>
        <p:spPr>
          <a:xfrm>
            <a:off x="838200" y="1508125"/>
            <a:ext cx="838200" cy="179387"/>
          </a:xfrm>
          <a:prstGeom prst="rect">
            <a:avLst/>
          </a:prstGeom>
          <a:solidFill>
            <a:srgbClr val="FFD9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6" name="Google Shape;16;p10"/>
          <p:cNvSpPr txBox="1">
            <a:spLocks noGrp="1"/>
          </p:cNvSpPr>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 name="Google Shape;17;p10"/>
          <p:cNvSpPr txBox="1">
            <a:spLocks noGrp="1"/>
          </p:cNvSpPr>
          <p:nvPr>
            <p:ph type="ftr" idx="11"/>
          </p:nvPr>
        </p:nvSpPr>
        <p:spPr>
          <a:xfrm>
            <a:off x="2116899" y="6251714"/>
            <a:ext cx="8129391" cy="46976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8" name="Google Shape;18;p10"/>
          <p:cNvSpPr txBox="1"/>
          <p:nvPr/>
        </p:nvSpPr>
        <p:spPr>
          <a:xfrm>
            <a:off x="2116899" y="6356350"/>
            <a:ext cx="75174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50"/>
              <a:buFont typeface="Arial"/>
              <a:buNone/>
            </a:pPr>
            <a:r>
              <a:rPr lang="en-GB" sz="850" b="1" i="0" u="none" strike="noStrike" cap="none">
                <a:solidFill>
                  <a:srgbClr val="0B3D91"/>
                </a:solidFill>
                <a:latin typeface="Trebuchet MS"/>
                <a:ea typeface="Trebuchet MS"/>
                <a:cs typeface="Trebuchet MS"/>
                <a:sym typeface="Trebuchet MS"/>
              </a:rPr>
              <a:t>A Complete Education for A Complete Person</a:t>
            </a:r>
            <a:br>
              <a:rPr lang="en-GB" sz="700" b="0" i="0" u="none" strike="noStrike" cap="none">
                <a:solidFill>
                  <a:schemeClr val="dk1"/>
                </a:solidFill>
                <a:latin typeface="Trebuchet MS"/>
                <a:ea typeface="Trebuchet MS"/>
                <a:cs typeface="Trebuchet MS"/>
                <a:sym typeface="Trebuchet MS"/>
              </a:rPr>
            </a:br>
            <a:r>
              <a:rPr lang="en-GB" sz="700" b="0" i="0" u="none" strike="noStrike" cap="none">
                <a:solidFill>
                  <a:schemeClr val="dk1"/>
                </a:solidFill>
                <a:latin typeface="Trebuchet MS"/>
                <a:ea typeface="Trebuchet MS"/>
                <a:cs typeface="Trebuchet MS"/>
                <a:sym typeface="Trebuchet MS"/>
              </a:rPr>
              <a:t>P.O. Box 4, Mukono, Uganda, Plot 67-173, Bishop Tucker Road, Mukono Hill | Tel: +256 (0) 312 350 800 Email: </a:t>
            </a:r>
            <a:r>
              <a:rPr lang="en-GB" sz="700" b="0" i="0" u="sng" strike="noStrike" cap="none">
                <a:solidFill>
                  <a:srgbClr val="0000FF"/>
                </a:solidFill>
                <a:latin typeface="Trebuchet MS"/>
                <a:ea typeface="Trebuchet MS"/>
                <a:cs typeface="Trebuchet MS"/>
                <a:sym typeface="Trebuchet MS"/>
                <a:hlinkClick r:id="rId11">
                  <a:extLst>
                    <a:ext uri="{A12FA001-AC4F-418D-AE19-62706E023703}">
                      <ahyp:hlinkClr xmlns:ahyp="http://schemas.microsoft.com/office/drawing/2018/hyperlinkcolor" val="tx"/>
                    </a:ext>
                  </a:extLst>
                </a:hlinkClick>
              </a:rPr>
              <a:t>info@ucu.ac.ug</a:t>
            </a:r>
            <a:r>
              <a:rPr lang="en-GB" sz="700" b="0" i="0" u="none" strike="noStrike" cap="none">
                <a:solidFill>
                  <a:srgbClr val="0000FF"/>
                </a:solidFill>
                <a:latin typeface="Trebuchet MS"/>
                <a:ea typeface="Trebuchet MS"/>
                <a:cs typeface="Trebuchet MS"/>
                <a:sym typeface="Trebuchet MS"/>
              </a:rPr>
              <a:t> </a:t>
            </a:r>
            <a:r>
              <a:rPr lang="en-GB" sz="700" b="0" i="0" u="none" strike="noStrike" cap="none">
                <a:solidFill>
                  <a:schemeClr val="dk1"/>
                </a:solidFill>
                <a:latin typeface="Trebuchet MS"/>
                <a:ea typeface="Trebuchet MS"/>
                <a:cs typeface="Trebuchet MS"/>
                <a:sym typeface="Trebuchet MS"/>
              </a:rPr>
              <a:t>Web: </a:t>
            </a:r>
            <a:r>
              <a:rPr lang="en-GB" sz="700" b="0" i="0" u="sng" strike="noStrike" cap="none">
                <a:solidFill>
                  <a:srgbClr val="0000FF"/>
                </a:solidFill>
                <a:latin typeface="Trebuchet MS"/>
                <a:ea typeface="Trebuchet MS"/>
                <a:cs typeface="Trebuchet MS"/>
                <a:sym typeface="Trebuchet MS"/>
              </a:rPr>
              <a:t>https://</a:t>
            </a:r>
            <a:r>
              <a:rPr lang="en-GB" sz="700" b="0" i="0" u="sng" strike="noStrike" cap="none">
                <a:solidFill>
                  <a:srgbClr val="0000FF"/>
                </a:solidFill>
                <a:latin typeface="Trebuchet MS"/>
                <a:ea typeface="Trebuchet MS"/>
                <a:cs typeface="Trebuchet MS"/>
                <a:sym typeface="Trebuchet MS"/>
                <a:hlinkClick r:id="rId12">
                  <a:extLst>
                    <a:ext uri="{A12FA001-AC4F-418D-AE19-62706E023703}">
                      <ahyp:hlinkClr xmlns:ahyp="http://schemas.microsoft.com/office/drawing/2018/hyperlinkcolor" val="tx"/>
                    </a:ext>
                  </a:extLst>
                </a:hlinkClick>
              </a:rPr>
              <a:t>ucu.ac.ug</a:t>
            </a:r>
            <a:endParaRPr sz="700" b="0" i="0" u="sng" strike="noStrike" cap="none">
              <a:solidFill>
                <a:srgbClr val="0000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650"/>
              <a:buFont typeface="Arial"/>
              <a:buNone/>
            </a:pPr>
            <a:r>
              <a:rPr lang="en-GB" sz="650" b="0" i="0" u="none" strike="noStrike" cap="none">
                <a:solidFill>
                  <a:schemeClr val="dk1"/>
                </a:solidFill>
                <a:latin typeface="Trebuchet MS"/>
                <a:ea typeface="Trebuchet MS"/>
                <a:cs typeface="Trebuchet MS"/>
                <a:sym typeface="Trebuchet MS"/>
              </a:rPr>
              <a:t>Founded by the Province of the Church of Uganda. Chartered by the Government of Uganda</a:t>
            </a:r>
            <a:endParaRPr sz="650" b="0" i="0" u="none" strike="noStrike" cap="none">
              <a:solidFill>
                <a:schemeClr val="dk1"/>
              </a:solidFill>
              <a:latin typeface="Trebuchet MS"/>
              <a:ea typeface="Trebuchet MS"/>
              <a:cs typeface="Trebuchet MS"/>
              <a:sym typeface="Trebuchet MS"/>
            </a:endParaRPr>
          </a:p>
        </p:txBody>
      </p:sp>
      <p:cxnSp>
        <p:nvCxnSpPr>
          <p:cNvPr id="19" name="Google Shape;19;p10"/>
          <p:cNvCxnSpPr/>
          <p:nvPr/>
        </p:nvCxnSpPr>
        <p:spPr>
          <a:xfrm>
            <a:off x="0" y="6395027"/>
            <a:ext cx="12192000" cy="0"/>
          </a:xfrm>
          <a:prstGeom prst="straightConnector1">
            <a:avLst/>
          </a:prstGeom>
          <a:noFill/>
          <a:ln w="12700" cap="flat" cmpd="sng">
            <a:solidFill>
              <a:srgbClr val="D70167"/>
            </a:solidFill>
            <a:prstDash val="solid"/>
            <a:miter lim="800000"/>
            <a:headEnd type="none" w="sm" len="sm"/>
            <a:tailEnd type="none" w="sm" len="sm"/>
          </a:ln>
        </p:spPr>
      </p:cxnSp>
      <p:pic>
        <p:nvPicPr>
          <p:cNvPr id="20" name="Google Shape;20;p10"/>
          <p:cNvPicPr preferRelativeResize="0"/>
          <p:nvPr/>
        </p:nvPicPr>
        <p:blipFill rotWithShape="1">
          <a:blip r:embed="rId13">
            <a:alphaModFix/>
          </a:blip>
          <a:srcRect b="42643"/>
          <a:stretch/>
        </p:blipFill>
        <p:spPr>
          <a:xfrm>
            <a:off x="0" y="5412967"/>
            <a:ext cx="1162289" cy="1445033"/>
          </a:xfrm>
          <a:prstGeom prst="rect">
            <a:avLst/>
          </a:prstGeom>
          <a:noFill/>
          <a:ln>
            <a:noFill/>
          </a:ln>
        </p:spPr>
      </p:pic>
      <p:sp>
        <p:nvSpPr>
          <p:cNvPr id="21" name="Google Shape;2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GB"/>
              <a:t>Topic: </a:t>
            </a:r>
            <a:r>
              <a:rPr lang="en-GB" i="1"/>
              <a:t>Fundamentals of Big Data</a:t>
            </a:r>
            <a:endParaRPr/>
          </a:p>
        </p:txBody>
      </p:sp>
      <p:sp>
        <p:nvSpPr>
          <p:cNvPr id="101" name="Google Shape;101;p1"/>
          <p:cNvSpPr txBox="1"/>
          <p:nvPr/>
        </p:nvSpPr>
        <p:spPr>
          <a:xfrm>
            <a:off x="1007534" y="5551742"/>
            <a:ext cx="3733800" cy="820381"/>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1"/>
          <p:cNvSpPr txBox="1"/>
          <p:nvPr/>
        </p:nvSpPr>
        <p:spPr>
          <a:xfrm>
            <a:off x="937001" y="5579763"/>
            <a:ext cx="3804333" cy="83185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Trebuchet MS"/>
              <a:buNone/>
            </a:pPr>
            <a:r>
              <a:rPr lang="en-GB" sz="2000">
                <a:solidFill>
                  <a:schemeClr val="dk1"/>
                </a:solidFill>
                <a:latin typeface="Trebuchet MS"/>
                <a:ea typeface="Trebuchet MS"/>
                <a:cs typeface="Trebuchet MS"/>
                <a:sym typeface="Trebuchet MS"/>
              </a:rPr>
              <a:t>Dr. Daphne Nyachaki Bitalo</a:t>
            </a:r>
            <a:endParaRPr sz="2000" b="0" i="0" u="none" strike="noStrike" cap="none">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2060"/>
              </a:buClr>
              <a:buSzPts val="1400"/>
              <a:buFont typeface="Trebuchet MS"/>
              <a:buNone/>
            </a:pPr>
            <a:r>
              <a:rPr lang="en-GB" sz="1400" b="1" i="0" u="none" strike="noStrike" cap="none">
                <a:solidFill>
                  <a:srgbClr val="002060"/>
                </a:solidFill>
                <a:latin typeface="Trebuchet MS"/>
                <a:ea typeface="Trebuchet MS"/>
                <a:cs typeface="Trebuchet MS"/>
                <a:sym typeface="Trebuchet MS"/>
              </a:rPr>
              <a:t>Department of Computing &amp; Technology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C00000"/>
              </a:buClr>
              <a:buSzPts val="1400"/>
              <a:buFont typeface="Trebuchet MS"/>
              <a:buNone/>
            </a:pPr>
            <a:r>
              <a:rPr lang="en-GB" sz="1400" b="0" i="0" u="none" strike="noStrike" cap="none">
                <a:solidFill>
                  <a:srgbClr val="C00000"/>
                </a:solidFill>
                <a:latin typeface="Trebuchet MS"/>
                <a:ea typeface="Trebuchet MS"/>
                <a:cs typeface="Trebuchet MS"/>
                <a:sym typeface="Trebuchet MS"/>
              </a:rPr>
              <a:t>Faculty of Engineering, Design &amp; Technology</a:t>
            </a:r>
            <a:endParaRPr sz="1400" b="0" i="0" u="none" strike="noStrike" cap="none">
              <a:solidFill>
                <a:srgbClr val="000000"/>
              </a:solidFill>
              <a:latin typeface="Arial"/>
              <a:ea typeface="Arial"/>
              <a:cs typeface="Arial"/>
              <a:sym typeface="Arial"/>
            </a:endParaRPr>
          </a:p>
        </p:txBody>
      </p:sp>
      <p:sp>
        <p:nvSpPr>
          <p:cNvPr id="103" name="Google Shape;103;p1"/>
          <p:cNvSpPr txBox="1"/>
          <p:nvPr/>
        </p:nvSpPr>
        <p:spPr>
          <a:xfrm>
            <a:off x="1" y="2156859"/>
            <a:ext cx="12191999" cy="1325563"/>
          </a:xfrm>
          <a:prstGeom prst="rect">
            <a:avLst/>
          </a:prstGeom>
          <a:solidFill>
            <a:srgbClr val="0A3D91"/>
          </a:solid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Trebuchet MS"/>
              <a:buNone/>
            </a:pPr>
            <a:endParaRPr sz="2800" b="0" i="0" u="none" strike="noStrike" cap="none">
              <a:solidFill>
                <a:srgbClr val="FFFF00"/>
              </a:solidFill>
              <a:latin typeface="Trebuchet MS"/>
              <a:ea typeface="Trebuchet MS"/>
              <a:cs typeface="Trebuchet MS"/>
              <a:sym typeface="Trebuchet MS"/>
            </a:endParaRPr>
          </a:p>
        </p:txBody>
      </p:sp>
      <p:sp>
        <p:nvSpPr>
          <p:cNvPr id="104" name="Google Shape;104;p1"/>
          <p:cNvSpPr txBox="1"/>
          <p:nvPr/>
        </p:nvSpPr>
        <p:spPr>
          <a:xfrm>
            <a:off x="1" y="2181298"/>
            <a:ext cx="12191999" cy="889481"/>
          </a:xfrm>
          <a:prstGeom prst="rect">
            <a:avLst/>
          </a:prstGeom>
          <a:no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GB" sz="4800" dirty="0">
                <a:solidFill>
                  <a:schemeClr val="lt1"/>
                </a:solidFill>
                <a:latin typeface="Trebuchet MS"/>
                <a:ea typeface="Trebuchet MS"/>
                <a:cs typeface="Trebuchet MS"/>
                <a:sym typeface="Trebuchet MS"/>
              </a:rPr>
              <a:t>Big Data Analytics</a:t>
            </a:r>
            <a:endParaRPr sz="1400" b="0" i="0" u="none" strike="noStrike" cap="none" dirty="0">
              <a:solidFill>
                <a:srgbClr val="000000"/>
              </a:solidFill>
              <a:latin typeface="Arial"/>
              <a:ea typeface="Arial"/>
              <a:cs typeface="Arial"/>
              <a:sym typeface="Arial"/>
            </a:endParaRPr>
          </a:p>
        </p:txBody>
      </p:sp>
      <p:sp>
        <p:nvSpPr>
          <p:cNvPr id="105" name="Google Shape;105;p1"/>
          <p:cNvSpPr txBox="1"/>
          <p:nvPr/>
        </p:nvSpPr>
        <p:spPr>
          <a:xfrm>
            <a:off x="-2" y="2819880"/>
            <a:ext cx="12191999" cy="609120"/>
          </a:xfrm>
          <a:prstGeom prst="rect">
            <a:avLst/>
          </a:prstGeom>
          <a:no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00"/>
              </a:buClr>
              <a:buSzPts val="2800"/>
              <a:buFont typeface="Trebuchet MS"/>
              <a:buNone/>
            </a:pPr>
            <a:r>
              <a:rPr lang="en-GB" sz="2800" b="0" i="0" u="none" strike="noStrike" cap="none" dirty="0">
                <a:solidFill>
                  <a:srgbClr val="FFFF00"/>
                </a:solidFill>
                <a:latin typeface="Trebuchet MS"/>
                <a:ea typeface="Trebuchet MS"/>
                <a:cs typeface="Trebuchet MS"/>
                <a:sym typeface="Trebuchet MS"/>
              </a:rPr>
              <a:t>Lecture 01 (BSDS</a:t>
            </a:r>
            <a:r>
              <a:rPr lang="en-GB" sz="2800" dirty="0">
                <a:solidFill>
                  <a:srgbClr val="FFFF00"/>
                </a:solidFill>
                <a:latin typeface="Trebuchet MS"/>
                <a:ea typeface="Trebuchet MS"/>
                <a:cs typeface="Trebuchet MS"/>
                <a:sym typeface="Trebuchet MS"/>
              </a:rPr>
              <a:t>_2</a:t>
            </a:r>
            <a:r>
              <a:rPr lang="en-GB" sz="2800" b="0" i="0" u="none" strike="noStrike" cap="none" dirty="0">
                <a:solidFill>
                  <a:srgbClr val="FFFF00"/>
                </a:solidFill>
                <a:latin typeface="Trebuchet MS"/>
                <a:ea typeface="Trebuchet MS"/>
                <a:cs typeface="Trebuchet MS"/>
                <a:sym typeface="Trebuchet MS"/>
              </a:rPr>
              <a:t>)</a:t>
            </a:r>
            <a:endParaRPr sz="2800" b="0" i="0" u="none" strike="noStrike" cap="none" dirty="0">
              <a:solidFill>
                <a:srgbClr val="FFFF00"/>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ff69192a1d_1_926"/>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Introduction to Big Data</a:t>
            </a:r>
            <a:endParaRPr/>
          </a:p>
        </p:txBody>
      </p:sp>
      <p:sp>
        <p:nvSpPr>
          <p:cNvPr id="199" name="Google Shape;199;g2ff69192a1d_1_926"/>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200" name="Google Shape;200;g2ff69192a1d_1_926"/>
          <p:cNvSpPr txBox="1"/>
          <p:nvPr/>
        </p:nvSpPr>
        <p:spPr>
          <a:xfrm>
            <a:off x="138144" y="1726650"/>
            <a:ext cx="11665200" cy="4185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GB" sz="3000">
                <a:solidFill>
                  <a:schemeClr val="dk1"/>
                </a:solidFill>
                <a:latin typeface="Trebuchet MS"/>
                <a:ea typeface="Trebuchet MS"/>
                <a:cs typeface="Trebuchet MS"/>
                <a:sym typeface="Trebuchet MS"/>
              </a:rPr>
              <a:t>Areas of Applications</a:t>
            </a:r>
            <a:endParaRPr sz="3000">
              <a:solidFill>
                <a:schemeClr val="dk1"/>
              </a:solidFill>
              <a:latin typeface="Trebuchet MS"/>
              <a:ea typeface="Trebuchet MS"/>
              <a:cs typeface="Trebuchet MS"/>
              <a:sym typeface="Trebuchet MS"/>
            </a:endParaRPr>
          </a:p>
          <a:p>
            <a:pPr marL="457200" lvl="0" indent="-381000" algn="l" rtl="0">
              <a:lnSpc>
                <a:spcPct val="115000"/>
              </a:lnSpc>
              <a:spcBef>
                <a:spcPts val="120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Health and Wellbeing</a:t>
            </a:r>
            <a:endParaRPr sz="26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Policy making and public opinions</a:t>
            </a:r>
            <a:endParaRPr sz="26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Smart cities and more efficient society</a:t>
            </a:r>
            <a:endParaRPr sz="26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New online educational models: MOOC and Student-Teacher modeling</a:t>
            </a:r>
            <a:endParaRPr sz="26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Robotics and human-robot interaction</a:t>
            </a:r>
            <a:endParaRPr sz="26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GB" sz="2600">
                <a:solidFill>
                  <a:schemeClr val="dk1"/>
                </a:solidFill>
                <a:latin typeface="Book Antiqua"/>
                <a:ea typeface="Book Antiqua"/>
                <a:cs typeface="Book Antiqua"/>
                <a:sym typeface="Book Antiqua"/>
              </a:rPr>
              <a:t>Much of this power hinges on Research on Analytics</a:t>
            </a:r>
            <a:endParaRPr sz="2600">
              <a:solidFill>
                <a:schemeClr val="dk1"/>
              </a:solidFill>
              <a:latin typeface="Book Antiqua"/>
              <a:ea typeface="Book Antiqua"/>
              <a:cs typeface="Book Antiqua"/>
              <a:sym typeface="Book Antiqua"/>
            </a:endParaRPr>
          </a:p>
          <a:p>
            <a:pPr marL="0" marR="0" lvl="0" indent="0" algn="l" rtl="0">
              <a:lnSpc>
                <a:spcPct val="100000"/>
              </a:lnSpc>
              <a:spcBef>
                <a:spcPts val="1200"/>
              </a:spcBef>
              <a:spcAft>
                <a:spcPts val="0"/>
              </a:spcAft>
              <a:buNone/>
            </a:pPr>
            <a:endParaRPr sz="3200">
              <a:solidFill>
                <a:srgbClr val="141F3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ff69192a1d_1_933"/>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Introduction to Big Data</a:t>
            </a:r>
            <a:endParaRPr/>
          </a:p>
        </p:txBody>
      </p:sp>
      <p:sp>
        <p:nvSpPr>
          <p:cNvPr id="207" name="Google Shape;207;g2ff69192a1d_1_933"/>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208" name="Google Shape;208;g2ff69192a1d_1_933"/>
          <p:cNvSpPr txBox="1"/>
          <p:nvPr/>
        </p:nvSpPr>
        <p:spPr>
          <a:xfrm>
            <a:off x="290544" y="1421850"/>
            <a:ext cx="11665200" cy="5102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a:solidFill>
                <a:schemeClr val="dk1"/>
              </a:solidFill>
              <a:latin typeface="Book Antiqua"/>
              <a:ea typeface="Book Antiqua"/>
              <a:cs typeface="Book Antiqua"/>
              <a:sym typeface="Book Antiqua"/>
            </a:endParaRPr>
          </a:p>
          <a:p>
            <a:pPr marL="457200" lvl="0" indent="-406400" algn="l" rtl="0">
              <a:lnSpc>
                <a:spcPct val="115000"/>
              </a:lnSpc>
              <a:spcBef>
                <a:spcPts val="1200"/>
              </a:spcBef>
              <a:spcAft>
                <a:spcPts val="0"/>
              </a:spcAft>
              <a:buClr>
                <a:schemeClr val="dk1"/>
              </a:buClr>
              <a:buSzPts val="2800"/>
              <a:buFont typeface="Trebuchet MS"/>
              <a:buChar char="●"/>
            </a:pPr>
            <a:r>
              <a:rPr lang="en-GB" sz="2800" b="1">
                <a:solidFill>
                  <a:schemeClr val="dk1"/>
                </a:solidFill>
                <a:latin typeface="Trebuchet MS"/>
                <a:ea typeface="Trebuchet MS"/>
                <a:cs typeface="Trebuchet MS"/>
                <a:sym typeface="Trebuchet MS"/>
              </a:rPr>
              <a:t>Big Data</a:t>
            </a:r>
            <a:r>
              <a:rPr lang="en-GB" sz="2800">
                <a:solidFill>
                  <a:schemeClr val="dk1"/>
                </a:solidFill>
                <a:latin typeface="Trebuchet MS"/>
                <a:ea typeface="Trebuchet MS"/>
                <a:cs typeface="Trebuchet MS"/>
                <a:sym typeface="Trebuchet MS"/>
              </a:rPr>
              <a:t> refers to extremely large datasets that are difficult to process using traditional data processing applications and tools. These datasets are characterized by their </a:t>
            </a:r>
            <a:r>
              <a:rPr lang="en-GB" sz="2800" b="1">
                <a:solidFill>
                  <a:schemeClr val="dk1"/>
                </a:solidFill>
                <a:latin typeface="Trebuchet MS"/>
                <a:ea typeface="Trebuchet MS"/>
                <a:cs typeface="Trebuchet MS"/>
                <a:sym typeface="Trebuchet MS"/>
              </a:rPr>
              <a:t>volume</a:t>
            </a:r>
            <a:r>
              <a:rPr lang="en-GB" sz="2800">
                <a:solidFill>
                  <a:schemeClr val="dk1"/>
                </a:solidFill>
                <a:latin typeface="Trebuchet MS"/>
                <a:ea typeface="Trebuchet MS"/>
                <a:cs typeface="Trebuchet MS"/>
                <a:sym typeface="Trebuchet MS"/>
              </a:rPr>
              <a:t>, </a:t>
            </a:r>
            <a:r>
              <a:rPr lang="en-GB" sz="2800" b="1">
                <a:solidFill>
                  <a:schemeClr val="dk1"/>
                </a:solidFill>
                <a:latin typeface="Trebuchet MS"/>
                <a:ea typeface="Trebuchet MS"/>
                <a:cs typeface="Trebuchet MS"/>
                <a:sym typeface="Trebuchet MS"/>
              </a:rPr>
              <a:t>velocity</a:t>
            </a:r>
            <a:r>
              <a:rPr lang="en-GB" sz="2800">
                <a:solidFill>
                  <a:schemeClr val="dk1"/>
                </a:solidFill>
                <a:latin typeface="Trebuchet MS"/>
                <a:ea typeface="Trebuchet MS"/>
                <a:cs typeface="Trebuchet MS"/>
                <a:sym typeface="Trebuchet MS"/>
              </a:rPr>
              <a:t>, </a:t>
            </a:r>
            <a:r>
              <a:rPr lang="en-GB" sz="2800" b="1">
                <a:solidFill>
                  <a:schemeClr val="dk1"/>
                </a:solidFill>
                <a:latin typeface="Trebuchet MS"/>
                <a:ea typeface="Trebuchet MS"/>
                <a:cs typeface="Trebuchet MS"/>
                <a:sym typeface="Trebuchet MS"/>
              </a:rPr>
              <a:t>variety</a:t>
            </a:r>
            <a:r>
              <a:rPr lang="en-GB" sz="2800">
                <a:solidFill>
                  <a:schemeClr val="dk1"/>
                </a:solidFill>
                <a:latin typeface="Trebuchet MS"/>
                <a:ea typeface="Trebuchet MS"/>
                <a:cs typeface="Trebuchet MS"/>
                <a:sym typeface="Trebuchet MS"/>
              </a:rPr>
              <a:t> and </a:t>
            </a:r>
            <a:r>
              <a:rPr lang="en-GB" sz="2800" b="1">
                <a:solidFill>
                  <a:schemeClr val="dk1"/>
                </a:solidFill>
                <a:latin typeface="Trebuchet MS"/>
                <a:ea typeface="Trebuchet MS"/>
                <a:cs typeface="Trebuchet MS"/>
                <a:sym typeface="Trebuchet MS"/>
              </a:rPr>
              <a:t>veracity.</a:t>
            </a:r>
            <a:endParaRPr sz="2800" b="1">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Font typeface="Trebuchet MS"/>
              <a:buChar char="●"/>
            </a:pPr>
            <a:r>
              <a:rPr lang="en-GB" sz="2800" b="1">
                <a:solidFill>
                  <a:schemeClr val="dk1"/>
                </a:solidFill>
                <a:latin typeface="Trebuchet MS"/>
                <a:ea typeface="Trebuchet MS"/>
                <a:cs typeface="Trebuchet MS"/>
                <a:sym typeface="Trebuchet MS"/>
              </a:rPr>
              <a:t>Volume:</a:t>
            </a:r>
            <a:r>
              <a:rPr lang="en-GB" sz="2800">
                <a:solidFill>
                  <a:schemeClr val="dk1"/>
                </a:solidFill>
                <a:latin typeface="Trebuchet MS"/>
                <a:ea typeface="Trebuchet MS"/>
                <a:cs typeface="Trebuchet MS"/>
                <a:sym typeface="Trebuchet MS"/>
              </a:rPr>
              <a:t> The sheer amount of data generated is massive.</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Font typeface="Trebuchet MS"/>
              <a:buChar char="●"/>
            </a:pPr>
            <a:r>
              <a:rPr lang="en-GB" sz="2800" b="1">
                <a:solidFill>
                  <a:schemeClr val="dk1"/>
                </a:solidFill>
                <a:latin typeface="Trebuchet MS"/>
                <a:ea typeface="Trebuchet MS"/>
                <a:cs typeface="Trebuchet MS"/>
                <a:sym typeface="Trebuchet MS"/>
              </a:rPr>
              <a:t>Velocity:</a:t>
            </a:r>
            <a:r>
              <a:rPr lang="en-GB" sz="2800">
                <a:solidFill>
                  <a:schemeClr val="dk1"/>
                </a:solidFill>
                <a:latin typeface="Trebuchet MS"/>
                <a:ea typeface="Trebuchet MS"/>
                <a:cs typeface="Trebuchet MS"/>
                <a:sym typeface="Trebuchet MS"/>
              </a:rPr>
              <a:t> Data is generated at a high speed, often in real-time.</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Variety:</a:t>
            </a:r>
            <a:r>
              <a:rPr lang="en-GB" sz="2800">
                <a:solidFill>
                  <a:schemeClr val="dk1"/>
                </a:solidFill>
                <a:latin typeface="Trebuchet MS"/>
                <a:ea typeface="Trebuchet MS"/>
                <a:cs typeface="Trebuchet MS"/>
                <a:sym typeface="Trebuchet MS"/>
              </a:rPr>
              <a:t> Data comes in various formats, including structured and unstructured data.</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Font typeface="Trebuchet MS"/>
              <a:buChar char="●"/>
            </a:pPr>
            <a:r>
              <a:rPr lang="en-GB" sz="2800" b="1">
                <a:solidFill>
                  <a:schemeClr val="dk1"/>
                </a:solidFill>
                <a:latin typeface="Trebuchet MS"/>
                <a:ea typeface="Trebuchet MS"/>
                <a:cs typeface="Trebuchet MS"/>
                <a:sym typeface="Trebuchet MS"/>
              </a:rPr>
              <a:t>Veracity</a:t>
            </a:r>
            <a:r>
              <a:rPr lang="en-GB" sz="2800">
                <a:solidFill>
                  <a:schemeClr val="dk1"/>
                </a:solidFill>
                <a:latin typeface="Trebuchet MS"/>
                <a:ea typeface="Trebuchet MS"/>
                <a:cs typeface="Trebuchet MS"/>
                <a:sym typeface="Trebuchet MS"/>
              </a:rPr>
              <a:t>: Quality and robustness of data</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2ff69192a1d_1_941"/>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Objectives of Big Data</a:t>
            </a:r>
            <a:endParaRPr/>
          </a:p>
        </p:txBody>
      </p:sp>
      <p:sp>
        <p:nvSpPr>
          <p:cNvPr id="215" name="Google Shape;215;g2ff69192a1d_1_941"/>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pic>
        <p:nvPicPr>
          <p:cNvPr id="216" name="Google Shape;216;g2ff69192a1d_1_941"/>
          <p:cNvPicPr preferRelativeResize="0"/>
          <p:nvPr/>
        </p:nvPicPr>
        <p:blipFill>
          <a:blip r:embed="rId3">
            <a:alphaModFix/>
          </a:blip>
          <a:stretch>
            <a:fillRect/>
          </a:stretch>
        </p:blipFill>
        <p:spPr>
          <a:xfrm>
            <a:off x="690300" y="1725750"/>
            <a:ext cx="11059851" cy="462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ff69192a1d_1_949"/>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Objectives of Big Data</a:t>
            </a:r>
            <a:endParaRPr/>
          </a:p>
        </p:txBody>
      </p:sp>
      <p:sp>
        <p:nvSpPr>
          <p:cNvPr id="223" name="Google Shape;223;g2ff69192a1d_1_949"/>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224" name="Google Shape;224;g2ff69192a1d_1_949"/>
          <p:cNvSpPr txBox="1"/>
          <p:nvPr/>
        </p:nvSpPr>
        <p:spPr>
          <a:xfrm>
            <a:off x="540225" y="1890825"/>
            <a:ext cx="6814800" cy="40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dk1"/>
                </a:solidFill>
                <a:latin typeface="Trebuchet MS"/>
                <a:ea typeface="Trebuchet MS"/>
                <a:cs typeface="Trebuchet MS"/>
                <a:sym typeface="Trebuchet MS"/>
              </a:rPr>
              <a:t>Big Data Analytics</a:t>
            </a:r>
            <a:r>
              <a:rPr lang="en-GB" sz="2600">
                <a:solidFill>
                  <a:schemeClr val="dk1"/>
                </a:solidFill>
                <a:latin typeface="Trebuchet MS"/>
                <a:ea typeface="Trebuchet MS"/>
                <a:cs typeface="Trebuchet MS"/>
                <a:sym typeface="Trebuchet MS"/>
              </a:rPr>
              <a:t>: data mining, visualisation and machine learning</a:t>
            </a:r>
            <a:endParaRPr sz="2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2600" b="1">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GB" sz="2600" b="1">
                <a:solidFill>
                  <a:schemeClr val="dk1"/>
                </a:solidFill>
                <a:latin typeface="Trebuchet MS"/>
                <a:ea typeface="Trebuchet MS"/>
                <a:cs typeface="Trebuchet MS"/>
                <a:sym typeface="Trebuchet MS"/>
              </a:rPr>
              <a:t>Big Data Computing</a:t>
            </a:r>
            <a:r>
              <a:rPr lang="en-GB" sz="2600">
                <a:solidFill>
                  <a:schemeClr val="dk1"/>
                </a:solidFill>
                <a:latin typeface="Trebuchet MS"/>
                <a:ea typeface="Trebuchet MS"/>
                <a:cs typeface="Trebuchet MS"/>
                <a:sym typeface="Trebuchet MS"/>
              </a:rPr>
              <a:t>: data center support for Analytics</a:t>
            </a:r>
            <a:endParaRPr sz="2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GB" sz="2600">
                <a:solidFill>
                  <a:schemeClr val="dk1"/>
                </a:solidFill>
                <a:latin typeface="Trebuchet MS"/>
                <a:ea typeface="Trebuchet MS"/>
                <a:cs typeface="Trebuchet MS"/>
                <a:sym typeface="Trebuchet MS"/>
              </a:rPr>
              <a:t>Big data collection and transformation, integration and distributed</a:t>
            </a:r>
            <a:endParaRPr sz="2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GB" sz="2600">
                <a:solidFill>
                  <a:schemeClr val="dk1"/>
                </a:solidFill>
                <a:latin typeface="Trebuchet MS"/>
                <a:ea typeface="Trebuchet MS"/>
                <a:cs typeface="Trebuchet MS"/>
                <a:sym typeface="Trebuchet MS"/>
              </a:rPr>
              <a:t>data management and computing</a:t>
            </a:r>
            <a:endParaRPr sz="2600">
              <a:solidFill>
                <a:schemeClr val="dk1"/>
              </a:solidFill>
              <a:latin typeface="Trebuchet MS"/>
              <a:ea typeface="Trebuchet MS"/>
              <a:cs typeface="Trebuchet MS"/>
              <a:sym typeface="Trebuchet MS"/>
            </a:endParaRPr>
          </a:p>
        </p:txBody>
      </p:sp>
      <p:pic>
        <p:nvPicPr>
          <p:cNvPr id="225" name="Google Shape;225;g2ff69192a1d_1_949"/>
          <p:cNvPicPr preferRelativeResize="0"/>
          <p:nvPr/>
        </p:nvPicPr>
        <p:blipFill>
          <a:blip r:embed="rId3">
            <a:alphaModFix/>
          </a:blip>
          <a:stretch>
            <a:fillRect/>
          </a:stretch>
        </p:blipFill>
        <p:spPr>
          <a:xfrm>
            <a:off x="7355121" y="1662225"/>
            <a:ext cx="4836879" cy="4639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ff69192a1d_1_958"/>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Objectives of Big Data</a:t>
            </a:r>
            <a:endParaRPr/>
          </a:p>
        </p:txBody>
      </p:sp>
      <p:sp>
        <p:nvSpPr>
          <p:cNvPr id="232" name="Google Shape;232;g2ff69192a1d_1_958"/>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233" name="Google Shape;233;g2ff69192a1d_1_958"/>
          <p:cNvSpPr txBox="1"/>
          <p:nvPr/>
        </p:nvSpPr>
        <p:spPr>
          <a:xfrm>
            <a:off x="540225" y="1890825"/>
            <a:ext cx="6814800" cy="40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dk1"/>
                </a:solidFill>
                <a:latin typeface="Trebuchet MS"/>
                <a:ea typeface="Trebuchet MS"/>
                <a:cs typeface="Trebuchet MS"/>
                <a:sym typeface="Trebuchet MS"/>
              </a:rPr>
              <a:t>Big Data Theory, Privacy &amp; Security issues on Analytics</a:t>
            </a:r>
            <a:endParaRPr sz="2600" b="1">
              <a:solidFill>
                <a:schemeClr val="dk1"/>
              </a:solidFill>
              <a:latin typeface="Trebuchet MS"/>
              <a:ea typeface="Trebuchet MS"/>
              <a:cs typeface="Trebuchet MS"/>
              <a:sym typeface="Trebuchet MS"/>
            </a:endParaRPr>
          </a:p>
          <a:p>
            <a:pPr marL="0" lvl="0" indent="457200" algn="l" rtl="0">
              <a:spcBef>
                <a:spcPts val="0"/>
              </a:spcBef>
              <a:spcAft>
                <a:spcPts val="0"/>
              </a:spcAft>
              <a:buNone/>
            </a:pPr>
            <a:r>
              <a:rPr lang="en-GB" sz="2600">
                <a:solidFill>
                  <a:schemeClr val="dk1"/>
                </a:solidFill>
                <a:latin typeface="Trebuchet MS"/>
                <a:ea typeface="Trebuchet MS"/>
                <a:cs typeface="Trebuchet MS"/>
                <a:sym typeface="Trebuchet MS"/>
              </a:rPr>
              <a:t>Big data sampling and statistical theory, Big data security and privacy</a:t>
            </a:r>
            <a:endParaRPr sz="2600">
              <a:solidFill>
                <a:schemeClr val="dk1"/>
              </a:solidFill>
              <a:latin typeface="Trebuchet MS"/>
              <a:ea typeface="Trebuchet MS"/>
              <a:cs typeface="Trebuchet MS"/>
              <a:sym typeface="Trebuchet MS"/>
            </a:endParaRPr>
          </a:p>
          <a:p>
            <a:pPr marL="0" lvl="0" indent="457200" algn="l" rtl="0">
              <a:spcBef>
                <a:spcPts val="0"/>
              </a:spcBef>
              <a:spcAft>
                <a:spcPts val="0"/>
              </a:spcAft>
              <a:buNone/>
            </a:pPr>
            <a:endParaRPr sz="26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GB" sz="2600" b="1">
                <a:solidFill>
                  <a:schemeClr val="dk1"/>
                </a:solidFill>
                <a:latin typeface="Trebuchet MS"/>
                <a:ea typeface="Trebuchet MS"/>
                <a:cs typeface="Trebuchet MS"/>
                <a:sym typeface="Trebuchet MS"/>
              </a:rPr>
              <a:t>Big Data Science:</a:t>
            </a:r>
            <a:r>
              <a:rPr lang="en-GB" sz="2600">
                <a:solidFill>
                  <a:schemeClr val="dk1"/>
                </a:solidFill>
                <a:latin typeface="Trebuchet MS"/>
                <a:ea typeface="Trebuchet MS"/>
                <a:cs typeface="Trebuchet MS"/>
                <a:sym typeface="Trebuchet MS"/>
              </a:rPr>
              <a:t> 4th Paradigm – Analytics for Science and Engineering</a:t>
            </a:r>
            <a:endParaRPr sz="2600">
              <a:solidFill>
                <a:schemeClr val="dk1"/>
              </a:solidFill>
              <a:latin typeface="Trebuchet MS"/>
              <a:ea typeface="Trebuchet MS"/>
              <a:cs typeface="Trebuchet MS"/>
              <a:sym typeface="Trebuchet MS"/>
            </a:endParaRPr>
          </a:p>
          <a:p>
            <a:pPr marL="0" lvl="0" indent="457200" algn="l" rtl="0">
              <a:spcBef>
                <a:spcPts val="0"/>
              </a:spcBef>
              <a:spcAft>
                <a:spcPts val="0"/>
              </a:spcAft>
              <a:buNone/>
            </a:pPr>
            <a:r>
              <a:rPr lang="en-GB" sz="2600">
                <a:solidFill>
                  <a:schemeClr val="dk1"/>
                </a:solidFill>
                <a:latin typeface="Trebuchet MS"/>
                <a:ea typeface="Trebuchet MS"/>
                <a:cs typeface="Trebuchet MS"/>
                <a:sym typeface="Trebuchet MS"/>
              </a:rPr>
              <a:t>Big Data and Multi-disciplines (Bio, Chemistry, Engineering, Social, Business)</a:t>
            </a:r>
            <a:endParaRPr sz="2600">
              <a:solidFill>
                <a:schemeClr val="dk1"/>
              </a:solidFill>
              <a:latin typeface="Trebuchet MS"/>
              <a:ea typeface="Trebuchet MS"/>
              <a:cs typeface="Trebuchet MS"/>
              <a:sym typeface="Trebuchet MS"/>
            </a:endParaRPr>
          </a:p>
        </p:txBody>
      </p:sp>
      <p:pic>
        <p:nvPicPr>
          <p:cNvPr id="234" name="Google Shape;234;g2ff69192a1d_1_958"/>
          <p:cNvPicPr preferRelativeResize="0"/>
          <p:nvPr/>
        </p:nvPicPr>
        <p:blipFill>
          <a:blip r:embed="rId3">
            <a:alphaModFix/>
          </a:blip>
          <a:stretch>
            <a:fillRect/>
          </a:stretch>
        </p:blipFill>
        <p:spPr>
          <a:xfrm>
            <a:off x="7278175" y="1890825"/>
            <a:ext cx="4913824" cy="415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2ff69192a1d_1_700"/>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Types of Data</a:t>
            </a:r>
            <a:endParaRPr/>
          </a:p>
        </p:txBody>
      </p:sp>
      <p:pic>
        <p:nvPicPr>
          <p:cNvPr id="241" name="Google Shape;241;g2ff69192a1d_1_700"/>
          <p:cNvPicPr preferRelativeResize="0"/>
          <p:nvPr/>
        </p:nvPicPr>
        <p:blipFill>
          <a:blip r:embed="rId3">
            <a:alphaModFix/>
          </a:blip>
          <a:stretch>
            <a:fillRect/>
          </a:stretch>
        </p:blipFill>
        <p:spPr>
          <a:xfrm>
            <a:off x="152400" y="1660527"/>
            <a:ext cx="11887203" cy="43213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ff69192a1d_1_706"/>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Two major categories of Data</a:t>
            </a:r>
            <a:endParaRPr/>
          </a:p>
        </p:txBody>
      </p:sp>
      <p:sp>
        <p:nvSpPr>
          <p:cNvPr id="248" name="Google Shape;248;g2ff69192a1d_1_706"/>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GB">
                <a:latin typeface="Book Antiqua"/>
                <a:ea typeface="Book Antiqua"/>
                <a:cs typeface="Book Antiqua"/>
                <a:sym typeface="Book Antiqua"/>
              </a:rPr>
              <a:t>1</a:t>
            </a:r>
            <a:r>
              <a:rPr lang="en-GB" b="1">
                <a:latin typeface="Book Antiqua"/>
                <a:ea typeface="Book Antiqua"/>
                <a:cs typeface="Book Antiqua"/>
                <a:sym typeface="Book Antiqua"/>
              </a:rPr>
              <a:t>.QUALITATIVE DATA </a:t>
            </a:r>
            <a:r>
              <a:rPr lang="en-GB">
                <a:latin typeface="Book Antiqua"/>
                <a:ea typeface="Book Antiqua"/>
                <a:cs typeface="Book Antiqua"/>
                <a:sym typeface="Book Antiqua"/>
              </a:rPr>
              <a:t>(Non-Numerical): This is data that is descriptive in nature ie texts and is non numerical in nature. It is collected through surveys, questionnaires, interviews or observations, your social media posts.</a:t>
            </a: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ff69192a1d_1_712"/>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Two major categories of Data</a:t>
            </a:r>
            <a:endParaRPr/>
          </a:p>
        </p:txBody>
      </p:sp>
      <p:sp>
        <p:nvSpPr>
          <p:cNvPr id="255" name="Google Shape;255;g2ff69192a1d_1_712"/>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GB" sz="2400">
                <a:latin typeface="Book Antiqua"/>
                <a:ea typeface="Book Antiqua"/>
                <a:cs typeface="Book Antiqua"/>
                <a:sym typeface="Book Antiqua"/>
              </a:rPr>
              <a:t>2. </a:t>
            </a:r>
            <a:r>
              <a:rPr lang="en-GB" sz="2400" b="1">
                <a:latin typeface="Book Antiqua"/>
                <a:ea typeface="Book Antiqua"/>
                <a:cs typeface="Book Antiqua"/>
                <a:sym typeface="Book Antiqua"/>
              </a:rPr>
              <a:t>QUANTITATIVE DATA (Numerical)</a:t>
            </a:r>
            <a:endParaRPr sz="2400" b="1">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sz="2400">
                <a:latin typeface="Book Antiqua"/>
                <a:ea typeface="Book Antiqua"/>
                <a:cs typeface="Book Antiqua"/>
                <a:sym typeface="Book Antiqua"/>
              </a:rPr>
              <a:t>Consists of;</a:t>
            </a:r>
            <a:endParaRPr sz="2400">
              <a:latin typeface="Book Antiqua"/>
              <a:ea typeface="Book Antiqua"/>
              <a:cs typeface="Book Antiqua"/>
              <a:sym typeface="Book Antiqua"/>
            </a:endParaRPr>
          </a:p>
          <a:p>
            <a:pPr marL="12700" lvl="0" indent="-12700" algn="l" rtl="0">
              <a:lnSpc>
                <a:spcPct val="98181"/>
              </a:lnSpc>
              <a:spcBef>
                <a:spcPts val="1000"/>
              </a:spcBef>
              <a:spcAft>
                <a:spcPts val="0"/>
              </a:spcAft>
              <a:buNone/>
            </a:pPr>
            <a:r>
              <a:rPr lang="en-GB" sz="2400">
                <a:latin typeface="Book Antiqua"/>
                <a:ea typeface="Book Antiqua"/>
                <a:cs typeface="Book Antiqua"/>
                <a:sym typeface="Book Antiqua"/>
              </a:rPr>
              <a:t>i)</a:t>
            </a:r>
            <a:r>
              <a:rPr lang="en-GB" sz="2400" b="1">
                <a:latin typeface="Book Antiqua"/>
                <a:ea typeface="Book Antiqua"/>
                <a:cs typeface="Book Antiqua"/>
                <a:sym typeface="Book Antiqua"/>
              </a:rPr>
              <a:t>Discrete</a:t>
            </a:r>
            <a:r>
              <a:rPr lang="en-GB" sz="2400">
                <a:latin typeface="Book Antiqua"/>
                <a:ea typeface="Book Antiqua"/>
                <a:cs typeface="Book Antiqua"/>
                <a:sym typeface="Book Antiqua"/>
              </a:rPr>
              <a:t>: Takes on values that are typically whole numbers. For example; Number of people who visit a website each week, Total amount of transactions processed in a day.</a:t>
            </a:r>
            <a:endParaRPr sz="2400">
              <a:latin typeface="Book Antiqua"/>
              <a:ea typeface="Book Antiqua"/>
              <a:cs typeface="Book Antiqua"/>
              <a:sym typeface="Book Antiqua"/>
            </a:endParaRPr>
          </a:p>
          <a:p>
            <a:pPr marL="12700" lvl="0" indent="-12700" algn="l" rtl="0">
              <a:lnSpc>
                <a:spcPct val="98181"/>
              </a:lnSpc>
              <a:spcBef>
                <a:spcPts val="1000"/>
              </a:spcBef>
              <a:spcAft>
                <a:spcPts val="0"/>
              </a:spcAft>
              <a:buNone/>
            </a:pPr>
            <a:r>
              <a:rPr lang="en-GB" sz="2400">
                <a:latin typeface="Book Antiqua"/>
                <a:ea typeface="Book Antiqua"/>
                <a:cs typeface="Book Antiqua"/>
                <a:sym typeface="Book Antiqua"/>
              </a:rPr>
              <a:t>ii)</a:t>
            </a:r>
            <a:r>
              <a:rPr lang="en-GB" sz="2400" b="1">
                <a:latin typeface="Book Antiqua"/>
                <a:ea typeface="Book Antiqua"/>
                <a:cs typeface="Book Antiqua"/>
                <a:sym typeface="Book Antiqua"/>
              </a:rPr>
              <a:t>Continuous: </a:t>
            </a:r>
            <a:r>
              <a:rPr lang="en-GB" sz="2400">
                <a:latin typeface="Book Antiqua"/>
                <a:ea typeface="Book Antiqua"/>
                <a:cs typeface="Book Antiqua"/>
                <a:sym typeface="Book Antiqua"/>
              </a:rPr>
              <a:t>This is a type of numerical data that can take any value within a certain range, often with infinite possibilities for example; i)Average distance travelled by a moving car by which is constantly updated as the car continues to move.ii) Temperature measures as these keep varying according to the time.ii) Height measures of an individual</a:t>
            </a:r>
            <a:endParaRPr sz="2400">
              <a:latin typeface="Book Antiqua"/>
              <a:ea typeface="Book Antiqua"/>
              <a:cs typeface="Book Antiqua"/>
              <a:sym typeface="Book Antiqua"/>
            </a:endParaRPr>
          </a:p>
          <a:p>
            <a:pPr marL="0" lvl="0" indent="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2ff69192a1d_1_718"/>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Other types of Data</a:t>
            </a:r>
            <a:endParaRPr/>
          </a:p>
        </p:txBody>
      </p:sp>
      <p:sp>
        <p:nvSpPr>
          <p:cNvPr id="262" name="Google Shape;262;g2ff69192a1d_1_718"/>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GB">
                <a:latin typeface="Book Antiqua"/>
                <a:ea typeface="Book Antiqua"/>
                <a:cs typeface="Book Antiqua"/>
                <a:sym typeface="Book Antiqua"/>
              </a:rPr>
              <a:t>All pieces of data that are collected have a feature or characteristic known as a </a:t>
            </a:r>
            <a:r>
              <a:rPr lang="en-GB" b="1">
                <a:latin typeface="Book Antiqua"/>
                <a:ea typeface="Book Antiqua"/>
                <a:cs typeface="Book Antiqua"/>
                <a:sym typeface="Book Antiqua"/>
              </a:rPr>
              <a:t>data type </a:t>
            </a:r>
            <a:r>
              <a:rPr lang="en-GB">
                <a:latin typeface="Book Antiqua"/>
                <a:ea typeface="Book Antiqua"/>
                <a:cs typeface="Book Antiqua"/>
                <a:sym typeface="Book Antiqua"/>
              </a:rPr>
              <a:t>that helps to identify the data whether it is a character, integer which is helpful in analytics.</a:t>
            </a:r>
            <a:endParaRPr>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a:latin typeface="Book Antiqua"/>
                <a:ea typeface="Book Antiqua"/>
                <a:cs typeface="Book Antiqua"/>
                <a:sym typeface="Book Antiqua"/>
              </a:rPr>
              <a:t>The different Data types.</a:t>
            </a:r>
            <a:endParaRPr>
              <a:latin typeface="Book Antiqua"/>
              <a:ea typeface="Book Antiqua"/>
              <a:cs typeface="Book Antiqua"/>
              <a:sym typeface="Book Antiqua"/>
            </a:endParaRPr>
          </a:p>
          <a:p>
            <a:pPr marL="12700" lvl="0" indent="-12700" algn="l" rtl="0">
              <a:lnSpc>
                <a:spcPct val="98181"/>
              </a:lnSpc>
              <a:spcBef>
                <a:spcPts val="1000"/>
              </a:spcBef>
              <a:spcAft>
                <a:spcPts val="0"/>
              </a:spcAft>
              <a:buNone/>
            </a:pPr>
            <a:r>
              <a:rPr lang="en-GB">
                <a:latin typeface="Book Antiqua"/>
                <a:ea typeface="Book Antiqua"/>
                <a:cs typeface="Book Antiqua"/>
                <a:sym typeface="Book Antiqua"/>
              </a:rPr>
              <a:t>i)String: String data is treated as text composed of letters and numbers for example room number "room 22".</a:t>
            </a:r>
            <a:endParaRPr>
              <a:latin typeface="Book Antiqua"/>
              <a:ea typeface="Book Antiqua"/>
              <a:cs typeface="Book Antiqua"/>
              <a:sym typeface="Book Antiqua"/>
            </a:endParaRPr>
          </a:p>
          <a:p>
            <a:pPr marL="12700" lvl="0" indent="-12700" algn="l" rtl="0">
              <a:lnSpc>
                <a:spcPct val="98181"/>
              </a:lnSpc>
              <a:spcBef>
                <a:spcPts val="1000"/>
              </a:spcBef>
              <a:spcAft>
                <a:spcPts val="0"/>
              </a:spcAft>
              <a:buNone/>
            </a:pPr>
            <a:r>
              <a:rPr lang="en-GB">
                <a:latin typeface="Book Antiqua"/>
                <a:ea typeface="Book Antiqua"/>
                <a:cs typeface="Book Antiqua"/>
                <a:sym typeface="Book Antiqua"/>
              </a:rPr>
              <a:t>ii)Integer: Consists of whole numbers or numbers that do not include decimals or fractions. For example 0, 1, 2, 3</a:t>
            </a:r>
            <a:endParaRPr>
              <a:latin typeface="Book Antiqua"/>
              <a:ea typeface="Book Antiqua"/>
              <a:cs typeface="Book Antiqua"/>
              <a:sym typeface="Book Antiqua"/>
            </a:endParaRPr>
          </a:p>
          <a:p>
            <a:pPr marL="0" lvl="0" indent="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ff69192a1d_1_724"/>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Other types of Data</a:t>
            </a:r>
            <a:endParaRPr/>
          </a:p>
        </p:txBody>
      </p:sp>
      <p:sp>
        <p:nvSpPr>
          <p:cNvPr id="269" name="Google Shape;269;g2ff69192a1d_1_724"/>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GB" sz="2600">
                <a:latin typeface="Book Antiqua"/>
                <a:ea typeface="Book Antiqua"/>
                <a:cs typeface="Book Antiqua"/>
                <a:sym typeface="Book Antiqua"/>
              </a:rPr>
              <a:t>iii) Floating point: Consists of numbers with decimals ie 1.2, 0.0003, -4.56</a:t>
            </a:r>
            <a:endParaRPr sz="2600">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sz="2600">
                <a:latin typeface="Book Antiqua"/>
                <a:ea typeface="Book Antiqua"/>
                <a:cs typeface="Book Antiqua"/>
                <a:sym typeface="Book Antiqua"/>
              </a:rPr>
              <a:t>iv) Date and time: Stores an instant time that is expressed as a calendar date and time in the formats of 2001-03-15, YYYY-MM-DD, h:mm:s, 2001-03-15 11:24:09</a:t>
            </a:r>
            <a:endParaRPr sz="2600">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sz="2600">
                <a:latin typeface="Book Antiqua"/>
                <a:ea typeface="Book Antiqua"/>
                <a:cs typeface="Book Antiqua"/>
                <a:sym typeface="Book Antiqua"/>
              </a:rPr>
              <a:t>v) Bolean: Data is treated as true or false and can be represented as "yes" or "1" (for true) and "No" or "0" ( for false). For example; 12 is greater than 10 = true. For example; Assume we have a database where we store employee details and a particular user Paul is not a manager this will eventually mean that; " Paul is not a manager=yes".</a:t>
            </a:r>
            <a:endParaRPr sz="2600">
              <a:latin typeface="Book Antiqua"/>
              <a:ea typeface="Book Antiqua"/>
              <a:cs typeface="Book Antiqua"/>
              <a:sym typeface="Book Antiqua"/>
            </a:endParaRPr>
          </a:p>
          <a:p>
            <a:pPr marL="12700" lvl="0" indent="-1270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112" name="Google Shape;112;g2ff69192a1d_1_0"/>
          <p:cNvGrpSpPr/>
          <p:nvPr/>
        </p:nvGrpSpPr>
        <p:grpSpPr>
          <a:xfrm>
            <a:off x="509666" y="239837"/>
            <a:ext cx="8438925" cy="1327816"/>
            <a:chOff x="375853" y="127520"/>
            <a:chExt cx="7831949" cy="1365785"/>
          </a:xfrm>
        </p:grpSpPr>
        <p:pic>
          <p:nvPicPr>
            <p:cNvPr id="113" name="Google Shape;113;g2ff69192a1d_1_0"/>
            <p:cNvPicPr preferRelativeResize="0"/>
            <p:nvPr/>
          </p:nvPicPr>
          <p:blipFill rotWithShape="1">
            <a:blip r:embed="rId3">
              <a:alphaModFix/>
            </a:blip>
            <a:srcRect/>
            <a:stretch/>
          </p:blipFill>
          <p:spPr>
            <a:xfrm>
              <a:off x="375853" y="127520"/>
              <a:ext cx="7776799" cy="1226791"/>
            </a:xfrm>
            <a:prstGeom prst="rect">
              <a:avLst/>
            </a:prstGeom>
            <a:noFill/>
            <a:ln>
              <a:noFill/>
            </a:ln>
          </p:spPr>
        </p:pic>
        <p:sp>
          <p:nvSpPr>
            <p:cNvPr id="114" name="Google Shape;114;g2ff69192a1d_1_0"/>
            <p:cNvSpPr txBox="1"/>
            <p:nvPr/>
          </p:nvSpPr>
          <p:spPr>
            <a:xfrm>
              <a:off x="2046702" y="385105"/>
              <a:ext cx="61611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a:solidFill>
                    <a:schemeClr val="dk1"/>
                  </a:solidFill>
                </a:rPr>
                <a:t>COURSE OVERVIEW</a:t>
              </a: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3200" b="0" i="0" u="none" strike="noStrike" cap="none">
                <a:solidFill>
                  <a:srgbClr val="FFFFFF"/>
                </a:solidFill>
                <a:latin typeface="Trebuchet MS"/>
                <a:ea typeface="Trebuchet MS"/>
                <a:cs typeface="Trebuchet MS"/>
                <a:sym typeface="Trebuchet MS"/>
              </a:endParaRPr>
            </a:p>
          </p:txBody>
        </p:sp>
      </p:grpSp>
      <p:sp>
        <p:nvSpPr>
          <p:cNvPr id="115" name="Google Shape;115;g2ff69192a1d_1_0"/>
          <p:cNvSpPr/>
          <p:nvPr/>
        </p:nvSpPr>
        <p:spPr>
          <a:xfrm>
            <a:off x="4879048" y="1807374"/>
            <a:ext cx="2433900" cy="700500"/>
          </a:xfrm>
          <a:prstGeom prst="rect">
            <a:avLst/>
          </a:prstGeom>
          <a:solidFill>
            <a:srgbClr val="08563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2400">
                <a:solidFill>
                  <a:srgbClr val="FFFFFF"/>
                </a:solidFill>
                <a:latin typeface="Trebuchet MS"/>
                <a:ea typeface="Trebuchet MS"/>
                <a:cs typeface="Trebuchet MS"/>
                <a:sym typeface="Trebuchet MS"/>
              </a:rPr>
              <a:t>Big Data</a:t>
            </a:r>
            <a:endParaRPr sz="2400">
              <a:solidFill>
                <a:srgbClr val="FFFFFF"/>
              </a:solidFill>
              <a:latin typeface="Trebuchet MS"/>
              <a:ea typeface="Trebuchet MS"/>
              <a:cs typeface="Trebuchet MS"/>
              <a:sym typeface="Trebuchet MS"/>
            </a:endParaRPr>
          </a:p>
        </p:txBody>
      </p:sp>
      <p:sp>
        <p:nvSpPr>
          <p:cNvPr id="116" name="Google Shape;116;g2ff69192a1d_1_0"/>
          <p:cNvSpPr/>
          <p:nvPr/>
        </p:nvSpPr>
        <p:spPr>
          <a:xfrm>
            <a:off x="2203925" y="3129725"/>
            <a:ext cx="3453600" cy="700500"/>
          </a:xfrm>
          <a:prstGeom prst="rect">
            <a:avLst/>
          </a:prstGeom>
          <a:solidFill>
            <a:srgbClr val="0B774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800">
                <a:solidFill>
                  <a:srgbClr val="FFFFFF"/>
                </a:solidFill>
                <a:latin typeface="Trebuchet MS"/>
                <a:ea typeface="Trebuchet MS"/>
                <a:cs typeface="Trebuchet MS"/>
                <a:sym typeface="Trebuchet MS"/>
              </a:rPr>
              <a:t>Fundamentals and Mining</a:t>
            </a:r>
            <a:endParaRPr sz="1800">
              <a:solidFill>
                <a:srgbClr val="FFFFFF"/>
              </a:solidFill>
              <a:latin typeface="Trebuchet MS"/>
              <a:ea typeface="Trebuchet MS"/>
              <a:cs typeface="Trebuchet MS"/>
              <a:sym typeface="Trebuchet MS"/>
            </a:endParaRPr>
          </a:p>
        </p:txBody>
      </p:sp>
      <p:sp>
        <p:nvSpPr>
          <p:cNvPr id="117" name="Google Shape;117;g2ff69192a1d_1_0"/>
          <p:cNvSpPr/>
          <p:nvPr/>
        </p:nvSpPr>
        <p:spPr>
          <a:xfrm>
            <a:off x="7554029" y="3129736"/>
            <a:ext cx="2433900" cy="700500"/>
          </a:xfrm>
          <a:prstGeom prst="rect">
            <a:avLst/>
          </a:prstGeom>
          <a:solidFill>
            <a:srgbClr val="0B774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800">
                <a:solidFill>
                  <a:srgbClr val="FFFFFF"/>
                </a:solidFill>
                <a:latin typeface="Trebuchet MS"/>
                <a:ea typeface="Trebuchet MS"/>
                <a:cs typeface="Trebuchet MS"/>
                <a:sym typeface="Trebuchet MS"/>
              </a:rPr>
              <a:t>Data Analytics</a:t>
            </a:r>
            <a:endParaRPr sz="1800">
              <a:solidFill>
                <a:srgbClr val="FFFFFF"/>
              </a:solidFill>
              <a:latin typeface="Trebuchet MS"/>
              <a:ea typeface="Trebuchet MS"/>
              <a:cs typeface="Trebuchet MS"/>
              <a:sym typeface="Trebuchet MS"/>
            </a:endParaRPr>
          </a:p>
        </p:txBody>
      </p:sp>
      <p:sp>
        <p:nvSpPr>
          <p:cNvPr id="118" name="Google Shape;118;g2ff69192a1d_1_0"/>
          <p:cNvSpPr/>
          <p:nvPr/>
        </p:nvSpPr>
        <p:spPr>
          <a:xfrm>
            <a:off x="8891612" y="43502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600">
                <a:solidFill>
                  <a:srgbClr val="FFFFFF"/>
                </a:solidFill>
                <a:latin typeface="Trebuchet MS"/>
                <a:ea typeface="Trebuchet MS"/>
                <a:cs typeface="Trebuchet MS"/>
                <a:sym typeface="Trebuchet MS"/>
              </a:rPr>
              <a:t>Predictive analytics</a:t>
            </a:r>
            <a:endParaRPr sz="1600">
              <a:solidFill>
                <a:srgbClr val="FFFFFF"/>
              </a:solidFill>
              <a:latin typeface="Trebuchet MS"/>
              <a:ea typeface="Trebuchet MS"/>
              <a:cs typeface="Trebuchet MS"/>
              <a:sym typeface="Trebuchet MS"/>
            </a:endParaRPr>
          </a:p>
        </p:txBody>
      </p:sp>
      <p:sp>
        <p:nvSpPr>
          <p:cNvPr id="119" name="Google Shape;119;g2ff69192a1d_1_0"/>
          <p:cNvSpPr/>
          <p:nvPr/>
        </p:nvSpPr>
        <p:spPr>
          <a:xfrm>
            <a:off x="6216565" y="43502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600">
                <a:solidFill>
                  <a:srgbClr val="FFFFFF"/>
                </a:solidFill>
                <a:latin typeface="Trebuchet MS"/>
                <a:ea typeface="Trebuchet MS"/>
                <a:cs typeface="Trebuchet MS"/>
                <a:sym typeface="Trebuchet MS"/>
              </a:rPr>
              <a:t>Descriptive analytics</a:t>
            </a:r>
            <a:endParaRPr sz="1600">
              <a:solidFill>
                <a:srgbClr val="FFFFFF"/>
              </a:solidFill>
              <a:latin typeface="Trebuchet MS"/>
              <a:ea typeface="Trebuchet MS"/>
              <a:cs typeface="Trebuchet MS"/>
              <a:sym typeface="Trebuchet MS"/>
            </a:endParaRPr>
          </a:p>
        </p:txBody>
      </p:sp>
      <p:sp>
        <p:nvSpPr>
          <p:cNvPr id="120" name="Google Shape;120;g2ff69192a1d_1_0"/>
          <p:cNvSpPr/>
          <p:nvPr/>
        </p:nvSpPr>
        <p:spPr>
          <a:xfrm>
            <a:off x="3541500" y="43502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600">
                <a:solidFill>
                  <a:srgbClr val="FFFFFF"/>
                </a:solidFill>
                <a:latin typeface="Trebuchet MS"/>
                <a:ea typeface="Trebuchet MS"/>
                <a:cs typeface="Trebuchet MS"/>
                <a:sym typeface="Trebuchet MS"/>
              </a:rPr>
              <a:t>Data Mining Techniques</a:t>
            </a:r>
            <a:endParaRPr sz="1600">
              <a:solidFill>
                <a:srgbClr val="FFFFFF"/>
              </a:solidFill>
              <a:latin typeface="Trebuchet MS"/>
              <a:ea typeface="Trebuchet MS"/>
              <a:cs typeface="Trebuchet MS"/>
              <a:sym typeface="Trebuchet MS"/>
            </a:endParaRPr>
          </a:p>
        </p:txBody>
      </p:sp>
      <p:sp>
        <p:nvSpPr>
          <p:cNvPr id="121" name="Google Shape;121;g2ff69192a1d_1_0"/>
          <p:cNvSpPr/>
          <p:nvPr/>
        </p:nvSpPr>
        <p:spPr>
          <a:xfrm>
            <a:off x="866452" y="43502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600">
                <a:solidFill>
                  <a:srgbClr val="FFFFFF"/>
                </a:solidFill>
                <a:latin typeface="Trebuchet MS"/>
                <a:ea typeface="Trebuchet MS"/>
                <a:cs typeface="Trebuchet MS"/>
                <a:sym typeface="Trebuchet MS"/>
              </a:rPr>
              <a:t>Architectures, storage of data</a:t>
            </a:r>
            <a:endParaRPr sz="1600">
              <a:solidFill>
                <a:srgbClr val="FFFFFF"/>
              </a:solidFill>
              <a:latin typeface="Trebuchet MS"/>
              <a:ea typeface="Trebuchet MS"/>
              <a:cs typeface="Trebuchet MS"/>
              <a:sym typeface="Trebuchet MS"/>
            </a:endParaRPr>
          </a:p>
        </p:txBody>
      </p:sp>
      <p:cxnSp>
        <p:nvCxnSpPr>
          <p:cNvPr id="122" name="Google Shape;122;g2ff69192a1d_1_0"/>
          <p:cNvCxnSpPr>
            <a:stCxn id="115" idx="2"/>
            <a:endCxn id="117" idx="0"/>
          </p:cNvCxnSpPr>
          <p:nvPr/>
        </p:nvCxnSpPr>
        <p:spPr>
          <a:xfrm rot="-5400000" flipH="1">
            <a:off x="7122598" y="1481274"/>
            <a:ext cx="621900" cy="26751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23" name="Google Shape;123;g2ff69192a1d_1_0"/>
          <p:cNvCxnSpPr>
            <a:stCxn id="116" idx="0"/>
            <a:endCxn id="115" idx="2"/>
          </p:cNvCxnSpPr>
          <p:nvPr/>
        </p:nvCxnSpPr>
        <p:spPr>
          <a:xfrm rot="-5400000">
            <a:off x="4702475" y="1736075"/>
            <a:ext cx="621900" cy="2165400"/>
          </a:xfrm>
          <a:prstGeom prst="bentConnector3">
            <a:avLst>
              <a:gd name="adj1" fmla="val 49996"/>
            </a:avLst>
          </a:prstGeom>
          <a:noFill/>
          <a:ln w="9525" cap="flat" cmpd="sng">
            <a:solidFill>
              <a:srgbClr val="C2C2C2"/>
            </a:solidFill>
            <a:prstDash val="solid"/>
            <a:round/>
            <a:headEnd type="none" w="sm" len="sm"/>
            <a:tailEnd type="none" w="sm" len="sm"/>
          </a:ln>
        </p:spPr>
      </p:cxnSp>
      <p:cxnSp>
        <p:nvCxnSpPr>
          <p:cNvPr id="124" name="Google Shape;124;g2ff69192a1d_1_0"/>
          <p:cNvCxnSpPr>
            <a:stCxn id="116" idx="2"/>
            <a:endCxn id="120" idx="0"/>
          </p:cNvCxnSpPr>
          <p:nvPr/>
        </p:nvCxnSpPr>
        <p:spPr>
          <a:xfrm rot="-5400000" flipH="1">
            <a:off x="4084625" y="3676325"/>
            <a:ext cx="519900" cy="827700"/>
          </a:xfrm>
          <a:prstGeom prst="bentConnector3">
            <a:avLst>
              <a:gd name="adj1" fmla="val 50009"/>
            </a:avLst>
          </a:prstGeom>
          <a:noFill/>
          <a:ln w="9525" cap="flat" cmpd="sng">
            <a:solidFill>
              <a:srgbClr val="C2C2C2"/>
            </a:solidFill>
            <a:prstDash val="solid"/>
            <a:round/>
            <a:headEnd type="none" w="sm" len="sm"/>
            <a:tailEnd type="none" w="sm" len="sm"/>
          </a:ln>
        </p:spPr>
      </p:cxnSp>
      <p:cxnSp>
        <p:nvCxnSpPr>
          <p:cNvPr id="125" name="Google Shape;125;g2ff69192a1d_1_0"/>
          <p:cNvCxnSpPr>
            <a:stCxn id="121" idx="0"/>
            <a:endCxn id="116" idx="2"/>
          </p:cNvCxnSpPr>
          <p:nvPr/>
        </p:nvCxnSpPr>
        <p:spPr>
          <a:xfrm rot="-5400000">
            <a:off x="2747152" y="3166571"/>
            <a:ext cx="519900" cy="1847400"/>
          </a:xfrm>
          <a:prstGeom prst="bentConnector3">
            <a:avLst>
              <a:gd name="adj1" fmla="val 50009"/>
            </a:avLst>
          </a:prstGeom>
          <a:noFill/>
          <a:ln w="9525" cap="flat" cmpd="sng">
            <a:solidFill>
              <a:srgbClr val="C2C2C2"/>
            </a:solidFill>
            <a:prstDash val="solid"/>
            <a:round/>
            <a:headEnd type="none" w="sm" len="sm"/>
            <a:tailEnd type="none" w="sm" len="sm"/>
          </a:ln>
        </p:spPr>
      </p:cxnSp>
      <p:cxnSp>
        <p:nvCxnSpPr>
          <p:cNvPr id="126" name="Google Shape;126;g2ff69192a1d_1_0"/>
          <p:cNvCxnSpPr>
            <a:stCxn id="117" idx="2"/>
            <a:endCxn id="118" idx="0"/>
          </p:cNvCxnSpPr>
          <p:nvPr/>
        </p:nvCxnSpPr>
        <p:spPr>
          <a:xfrm rot="-5400000" flipH="1">
            <a:off x="9179879" y="3421336"/>
            <a:ext cx="519900" cy="13377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27" name="Google Shape;127;g2ff69192a1d_1_0"/>
          <p:cNvCxnSpPr>
            <a:stCxn id="119" idx="0"/>
            <a:endCxn id="117" idx="2"/>
          </p:cNvCxnSpPr>
          <p:nvPr/>
        </p:nvCxnSpPr>
        <p:spPr>
          <a:xfrm rot="-5400000">
            <a:off x="7842265" y="3421571"/>
            <a:ext cx="519900" cy="1337400"/>
          </a:xfrm>
          <a:prstGeom prst="bentConnector3">
            <a:avLst>
              <a:gd name="adj1" fmla="val 50008"/>
            </a:avLst>
          </a:prstGeom>
          <a:noFill/>
          <a:ln w="9525" cap="flat" cmpd="sng">
            <a:solidFill>
              <a:srgbClr val="C2C2C2"/>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ff69192a1d_1_730"/>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Structured Data</a:t>
            </a:r>
            <a:endParaRPr/>
          </a:p>
        </p:txBody>
      </p:sp>
      <p:sp>
        <p:nvSpPr>
          <p:cNvPr id="276" name="Google Shape;276;g2ff69192a1d_1_730"/>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GB" sz="2600">
                <a:solidFill>
                  <a:srgbClr val="181A1F"/>
                </a:solidFill>
                <a:latin typeface="Book Antiqua"/>
                <a:ea typeface="Book Antiqua"/>
                <a:cs typeface="Book Antiqua"/>
                <a:sym typeface="Book Antiqua"/>
              </a:rPr>
              <a:t>In order to process, store, and analyze all of these different types of data, it is important to think about whether they are structured data or unstructured data.</a:t>
            </a:r>
            <a:endParaRPr sz="2600">
              <a:solidFill>
                <a:srgbClr val="181A1F"/>
              </a:solidFill>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sz="2600" b="1">
                <a:latin typeface="Book Antiqua"/>
                <a:ea typeface="Book Antiqua"/>
                <a:cs typeface="Book Antiqua"/>
                <a:sym typeface="Book Antiqua"/>
              </a:rPr>
              <a:t>STRUCTURED DATA: </a:t>
            </a:r>
            <a:r>
              <a:rPr lang="en-GB" sz="2600">
                <a:latin typeface="Book Antiqua"/>
                <a:ea typeface="Book Antiqua"/>
                <a:cs typeface="Book Antiqua"/>
                <a:sym typeface="Book Antiqua"/>
              </a:rPr>
              <a:t>Makes up about 10%-20% of generated data and has clearly defined data types and patterns that make them easily stored and organized into columns and rows. This organization makes structured data easy to search and analyze. </a:t>
            </a:r>
            <a:endParaRPr sz="2600">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sz="2600" b="1">
                <a:latin typeface="Book Antiqua"/>
                <a:ea typeface="Book Antiqua"/>
                <a:cs typeface="Book Antiqua"/>
                <a:sym typeface="Book Antiqua"/>
              </a:rPr>
              <a:t>Sources of structured data </a:t>
            </a:r>
            <a:r>
              <a:rPr lang="en-GB" sz="2600">
                <a:latin typeface="Book Antiqua"/>
                <a:ea typeface="Book Antiqua"/>
                <a:cs typeface="Book Antiqua"/>
                <a:sym typeface="Book Antiqua"/>
              </a:rPr>
              <a:t>include sales records, airline reservation systems, and inventory control. Structured data is usually stored in relational databases such as Structured Query Language (SQL) databases or in spreadsheets such as Microsoft Excel.</a:t>
            </a:r>
            <a:endParaRPr sz="2600">
              <a:latin typeface="Book Antiqua"/>
              <a:ea typeface="Book Antiqua"/>
              <a:cs typeface="Book Antiqua"/>
              <a:sym typeface="Book Antiqua"/>
            </a:endParaRPr>
          </a:p>
          <a:p>
            <a:pPr marL="12700" lvl="0" indent="-12700" algn="l" rtl="0">
              <a:lnSpc>
                <a:spcPct val="98181"/>
              </a:lnSpc>
              <a:spcBef>
                <a:spcPts val="1000"/>
              </a:spcBef>
              <a:spcAft>
                <a:spcPts val="0"/>
              </a:spcAft>
              <a:buNone/>
            </a:pPr>
            <a:endParaRPr sz="2400">
              <a:latin typeface="Book Antiqua"/>
              <a:ea typeface="Book Antiqua"/>
              <a:cs typeface="Book Antiqua"/>
              <a:sym typeface="Book Antiqua"/>
            </a:endParaRPr>
          </a:p>
          <a:p>
            <a:pPr marL="0" lvl="0" indent="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ff69192a1d_1_736"/>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Structured Data</a:t>
            </a:r>
            <a:endParaRPr/>
          </a:p>
        </p:txBody>
      </p:sp>
      <p:pic>
        <p:nvPicPr>
          <p:cNvPr id="283" name="Google Shape;283;g2ff69192a1d_1_736"/>
          <p:cNvPicPr preferRelativeResize="0"/>
          <p:nvPr/>
        </p:nvPicPr>
        <p:blipFill>
          <a:blip r:embed="rId3">
            <a:alphaModFix/>
          </a:blip>
          <a:stretch>
            <a:fillRect/>
          </a:stretch>
        </p:blipFill>
        <p:spPr>
          <a:xfrm>
            <a:off x="609600" y="1355727"/>
            <a:ext cx="11109897" cy="5045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ff69192a1d_1_1087"/>
          <p:cNvSpPr txBox="1"/>
          <p:nvPr/>
        </p:nvSpPr>
        <p:spPr>
          <a:xfrm>
            <a:off x="694128" y="275550"/>
            <a:ext cx="10515600" cy="908700"/>
          </a:xfrm>
          <a:prstGeom prst="rect">
            <a:avLst/>
          </a:prstGeom>
          <a:noFill/>
          <a:ln>
            <a:noFill/>
          </a:ln>
        </p:spPr>
        <p:txBody>
          <a:bodyPr spcFirstLastPara="1" wrap="square" lIns="91425" tIns="91425" rIns="91425" bIns="91425" anchor="t" anchorCtr="0">
            <a:spAutoFit/>
          </a:bodyPr>
          <a:lstStyle/>
          <a:p>
            <a:pPr marL="31750" marR="0" lvl="0" indent="0" algn="l" rtl="0">
              <a:lnSpc>
                <a:spcPct val="98000"/>
              </a:lnSpc>
              <a:spcBef>
                <a:spcPts val="1910"/>
              </a:spcBef>
              <a:spcAft>
                <a:spcPts val="0"/>
              </a:spcAft>
              <a:buNone/>
            </a:pPr>
            <a:r>
              <a:rPr lang="en-GB" sz="4800" b="1" i="0" u="none" strike="noStrike" cap="none">
                <a:solidFill>
                  <a:srgbClr val="0B3D91"/>
                </a:solidFill>
                <a:latin typeface="Trebuchet MS"/>
                <a:ea typeface="Trebuchet MS"/>
                <a:cs typeface="Trebuchet MS"/>
                <a:sym typeface="Trebuchet MS"/>
              </a:rPr>
              <a:t>Structured data tools</a:t>
            </a:r>
            <a:endParaRPr/>
          </a:p>
        </p:txBody>
      </p:sp>
      <p:pic>
        <p:nvPicPr>
          <p:cNvPr id="290" name="Google Shape;290;g2ff69192a1d_1_1087"/>
          <p:cNvPicPr preferRelativeResize="0"/>
          <p:nvPr/>
        </p:nvPicPr>
        <p:blipFill rotWithShape="1">
          <a:blip r:embed="rId3">
            <a:alphaModFix/>
          </a:blip>
          <a:srcRect/>
          <a:stretch/>
        </p:blipFill>
        <p:spPr>
          <a:xfrm>
            <a:off x="1284641" y="1693889"/>
            <a:ext cx="8352720" cy="46994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2ff69192a1d_1_742"/>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Unstructured Data</a:t>
            </a:r>
            <a:endParaRPr/>
          </a:p>
        </p:txBody>
      </p:sp>
      <p:sp>
        <p:nvSpPr>
          <p:cNvPr id="297" name="Google Shape;297;g2ff69192a1d_1_742"/>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GB" b="1">
                <a:latin typeface="Book Antiqua"/>
                <a:ea typeface="Book Antiqua"/>
                <a:cs typeface="Book Antiqua"/>
                <a:sym typeface="Book Antiqua"/>
              </a:rPr>
              <a:t>UNSTRUCTURED DATA: </a:t>
            </a:r>
            <a:r>
              <a:rPr lang="en-GB">
                <a:latin typeface="Book Antiqua"/>
                <a:ea typeface="Book Antiqua"/>
                <a:cs typeface="Book Antiqua"/>
                <a:sym typeface="Book Antiqua"/>
              </a:rPr>
              <a:t>Makes up most data that is generated, about 80%, and cannot be organized into row and columns. This makes unstructured data difficult to search, manage, and analyze.</a:t>
            </a:r>
            <a:endParaRPr>
              <a:latin typeface="Book Antiqua"/>
              <a:ea typeface="Book Antiqua"/>
              <a:cs typeface="Book Antiqua"/>
              <a:sym typeface="Book Antiqua"/>
            </a:endParaRPr>
          </a:p>
          <a:p>
            <a:pPr marL="0" lvl="0" indent="0" algn="l" rtl="0">
              <a:lnSpc>
                <a:spcPct val="98181"/>
              </a:lnSpc>
              <a:spcBef>
                <a:spcPts val="1000"/>
              </a:spcBef>
              <a:spcAft>
                <a:spcPts val="0"/>
              </a:spcAft>
              <a:buNone/>
            </a:pPr>
            <a:r>
              <a:rPr lang="en-GB" b="1">
                <a:latin typeface="Book Antiqua"/>
                <a:ea typeface="Book Antiqua"/>
                <a:cs typeface="Book Antiqua"/>
                <a:sym typeface="Book Antiqua"/>
              </a:rPr>
              <a:t>Sources of unstructured data </a:t>
            </a:r>
            <a:r>
              <a:rPr lang="en-GB">
                <a:latin typeface="Book Antiqua"/>
                <a:ea typeface="Book Antiqua"/>
                <a:cs typeface="Book Antiqua"/>
                <a:sym typeface="Book Antiqua"/>
              </a:rPr>
              <a:t>include images, PDFs, sensor data, and social media posts. Unstructured data is usually stored in a non-relational database also known as NoSQL Database.</a:t>
            </a:r>
            <a:endParaRPr>
              <a:latin typeface="Book Antiqua"/>
              <a:ea typeface="Book Antiqua"/>
              <a:cs typeface="Book Antiqua"/>
              <a:sym typeface="Book Antiqua"/>
            </a:endParaRPr>
          </a:p>
          <a:p>
            <a:pPr marL="0" lvl="0" indent="0" algn="l" rtl="0">
              <a:lnSpc>
                <a:spcPct val="98181"/>
              </a:lnSpc>
              <a:spcBef>
                <a:spcPts val="1000"/>
              </a:spcBef>
              <a:spcAft>
                <a:spcPts val="0"/>
              </a:spcAft>
              <a:buNone/>
            </a:pPr>
            <a:endParaRPr sz="2600">
              <a:solidFill>
                <a:srgbClr val="181A1F"/>
              </a:solidFill>
              <a:latin typeface="Book Antiqua"/>
              <a:ea typeface="Book Antiqua"/>
              <a:cs typeface="Book Antiqua"/>
              <a:sym typeface="Book Antiqua"/>
            </a:endParaRPr>
          </a:p>
          <a:p>
            <a:pPr marL="12700" lvl="0" indent="-12700" algn="l" rtl="0">
              <a:lnSpc>
                <a:spcPct val="98181"/>
              </a:lnSpc>
              <a:spcBef>
                <a:spcPts val="1000"/>
              </a:spcBef>
              <a:spcAft>
                <a:spcPts val="0"/>
              </a:spcAft>
              <a:buNone/>
            </a:pPr>
            <a:endParaRPr sz="2400">
              <a:latin typeface="Book Antiqua"/>
              <a:ea typeface="Book Antiqua"/>
              <a:cs typeface="Book Antiqua"/>
              <a:sym typeface="Book Antiqua"/>
            </a:endParaRPr>
          </a:p>
          <a:p>
            <a:pPr marL="0" lvl="0" indent="0" algn="l" rtl="0">
              <a:lnSpc>
                <a:spcPct val="98181"/>
              </a:lnSpc>
              <a:spcBef>
                <a:spcPts val="1000"/>
              </a:spcBef>
              <a:spcAft>
                <a:spcPts val="0"/>
              </a:spcAft>
              <a:buNone/>
            </a:pPr>
            <a:endParaRPr>
              <a:latin typeface="Book Antiqua"/>
              <a:ea typeface="Book Antiqua"/>
              <a:cs typeface="Book Antiqua"/>
              <a:sym typeface="Book Antiqua"/>
            </a:endParaRPr>
          </a:p>
          <a:p>
            <a:pPr marL="0" lvl="0" indent="0" algn="l" rtl="0">
              <a:spcBef>
                <a:spcPts val="1000"/>
              </a:spcBef>
              <a:spcAft>
                <a:spcPts val="0"/>
              </a:spcAft>
              <a:buNone/>
            </a:pPr>
            <a:endParaRPr>
              <a:latin typeface="Book Antiqua"/>
              <a:ea typeface="Book Antiqua"/>
              <a:cs typeface="Book Antiqua"/>
              <a:sym typeface="Book Antiqu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ff69192a1d_1_748"/>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Unstructured Data</a:t>
            </a:r>
            <a:endParaRPr/>
          </a:p>
        </p:txBody>
      </p:sp>
      <p:pic>
        <p:nvPicPr>
          <p:cNvPr id="304" name="Google Shape;304;g2ff69192a1d_1_748"/>
          <p:cNvPicPr preferRelativeResize="0"/>
          <p:nvPr/>
        </p:nvPicPr>
        <p:blipFill>
          <a:blip r:embed="rId3">
            <a:alphaModFix/>
          </a:blip>
          <a:stretch>
            <a:fillRect/>
          </a:stretch>
        </p:blipFill>
        <p:spPr>
          <a:xfrm>
            <a:off x="1905000" y="1355727"/>
            <a:ext cx="9243162" cy="50450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ff69192a1d_1_1057"/>
          <p:cNvSpPr txBox="1"/>
          <p:nvPr/>
        </p:nvSpPr>
        <p:spPr>
          <a:xfrm>
            <a:off x="770767" y="526635"/>
            <a:ext cx="10515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0B3D91"/>
                </a:solidFill>
                <a:latin typeface="Trebuchet MS"/>
                <a:ea typeface="Trebuchet MS"/>
                <a:cs typeface="Trebuchet MS"/>
                <a:sym typeface="Trebuchet MS"/>
              </a:rPr>
              <a:t>Unstructured Data </a:t>
            </a:r>
            <a:endParaRPr/>
          </a:p>
        </p:txBody>
      </p:sp>
      <p:pic>
        <p:nvPicPr>
          <p:cNvPr id="311" name="Google Shape;311;g2ff69192a1d_1_1057"/>
          <p:cNvPicPr preferRelativeResize="0"/>
          <p:nvPr/>
        </p:nvPicPr>
        <p:blipFill rotWithShape="1">
          <a:blip r:embed="rId3">
            <a:alphaModFix/>
          </a:blip>
          <a:srcRect/>
          <a:stretch/>
        </p:blipFill>
        <p:spPr>
          <a:xfrm>
            <a:off x="2372140" y="1560254"/>
            <a:ext cx="7312856" cy="51740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ff69192a1d_1_1063"/>
          <p:cNvSpPr txBox="1"/>
          <p:nvPr/>
        </p:nvSpPr>
        <p:spPr>
          <a:xfrm>
            <a:off x="324112" y="691651"/>
            <a:ext cx="105156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GB" sz="4400" b="1" i="0" u="none" strike="noStrike" cap="none">
                <a:solidFill>
                  <a:srgbClr val="0B3D91"/>
                </a:solidFill>
                <a:latin typeface="Trebuchet MS"/>
                <a:ea typeface="Trebuchet MS"/>
                <a:cs typeface="Trebuchet MS"/>
                <a:sym typeface="Trebuchet MS"/>
              </a:rPr>
              <a:t>Human-generated unstructured data</a:t>
            </a:r>
            <a:endParaRPr/>
          </a:p>
        </p:txBody>
      </p:sp>
      <p:sp>
        <p:nvSpPr>
          <p:cNvPr id="318" name="Google Shape;318;g2ff69192a1d_1_1063"/>
          <p:cNvSpPr/>
          <p:nvPr/>
        </p:nvSpPr>
        <p:spPr>
          <a:xfrm>
            <a:off x="263161" y="1857069"/>
            <a:ext cx="12183600" cy="3004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0000"/>
              </a:buClr>
              <a:buSzPts val="2000"/>
              <a:buFont typeface="Noto Sans Symbols"/>
              <a:buChar char="❑"/>
            </a:pPr>
            <a:r>
              <a:rPr lang="en-GB" sz="2000" b="1" i="0" u="none" strike="noStrike" cap="none">
                <a:solidFill>
                  <a:srgbClr val="313131"/>
                </a:solidFill>
                <a:latin typeface="Trebuchet MS"/>
                <a:ea typeface="Trebuchet MS"/>
                <a:cs typeface="Trebuchet MS"/>
                <a:sym typeface="Trebuchet MS"/>
              </a:rPr>
              <a:t>A collection of social media posts about a popular TV show, with varying formats and no clear structure.</a:t>
            </a:r>
            <a:endParaRPr/>
          </a:p>
          <a:p>
            <a:pPr marL="342900" marR="0" lvl="0" indent="-342900" algn="l" rtl="0">
              <a:lnSpc>
                <a:spcPct val="150000"/>
              </a:lnSpc>
              <a:spcBef>
                <a:spcPts val="0"/>
              </a:spcBef>
              <a:spcAft>
                <a:spcPts val="0"/>
              </a:spcAft>
              <a:buClr>
                <a:srgbClr val="000000"/>
              </a:buClr>
              <a:buSzPts val="2000"/>
              <a:buFont typeface="Noto Sans Symbols"/>
              <a:buChar char="❑"/>
            </a:pPr>
            <a:r>
              <a:rPr lang="en-GB" sz="2000" b="1" i="0" u="none" strike="noStrike" cap="none">
                <a:solidFill>
                  <a:srgbClr val="313131"/>
                </a:solidFill>
                <a:latin typeface="Trebuchet MS"/>
                <a:ea typeface="Trebuchet MS"/>
                <a:cs typeface="Trebuchet MS"/>
                <a:sym typeface="Trebuchet MS"/>
              </a:rPr>
              <a:t>•"OMG just finished the finale of the show and I am SHOOK! 😱 #mindblown #bestshowever"</a:t>
            </a:r>
            <a:endParaRPr/>
          </a:p>
          <a:p>
            <a:pPr marL="342900" marR="0" lvl="0" indent="-342900" algn="l" rtl="0">
              <a:lnSpc>
                <a:spcPct val="150000"/>
              </a:lnSpc>
              <a:spcBef>
                <a:spcPts val="0"/>
              </a:spcBef>
              <a:spcAft>
                <a:spcPts val="0"/>
              </a:spcAft>
              <a:buClr>
                <a:srgbClr val="000000"/>
              </a:buClr>
              <a:buSzPts val="2000"/>
              <a:buFont typeface="Noto Sans Symbols"/>
              <a:buChar char="❑"/>
            </a:pPr>
            <a:r>
              <a:rPr lang="en-GB" sz="2000" b="1" i="0" u="none" strike="noStrike" cap="none">
                <a:solidFill>
                  <a:srgbClr val="313131"/>
                </a:solidFill>
                <a:latin typeface="Trebuchet MS"/>
                <a:ea typeface="Trebuchet MS"/>
                <a:cs typeface="Trebuchet MS"/>
                <a:sym typeface="Trebuchet MS"/>
              </a:rPr>
              <a:t>•"Finally got around to watching the show and it did not disappoint! Already looking forward to the next season #bingewatching"</a:t>
            </a:r>
            <a:endParaRPr/>
          </a:p>
          <a:p>
            <a:pPr marL="342900" marR="0" lvl="0" indent="-342900" algn="l" rtl="0">
              <a:lnSpc>
                <a:spcPct val="150000"/>
              </a:lnSpc>
              <a:spcBef>
                <a:spcPts val="0"/>
              </a:spcBef>
              <a:spcAft>
                <a:spcPts val="0"/>
              </a:spcAft>
              <a:buClr>
                <a:srgbClr val="000000"/>
              </a:buClr>
              <a:buSzPts val="2000"/>
              <a:buFont typeface="Noto Sans Symbols"/>
              <a:buChar char="❑"/>
            </a:pPr>
            <a:r>
              <a:rPr lang="en-GB" sz="2000" b="1" i="0" u="none" strike="noStrike" cap="none">
                <a:solidFill>
                  <a:srgbClr val="313131"/>
                </a:solidFill>
                <a:latin typeface="Trebuchet MS"/>
                <a:ea typeface="Trebuchet MS"/>
                <a:cs typeface="Trebuchet MS"/>
                <a:sym typeface="Trebuchet MS"/>
              </a:rPr>
              <a:t>•"I don't get the hype around this show, I thought it was boring and predictable 🤷‍♀️ #unpopularopinion"</a:t>
            </a:r>
            <a:endParaRPr/>
          </a:p>
          <a:p>
            <a:pPr marL="342900" marR="0" lvl="0" indent="-342900" algn="l" rtl="0">
              <a:lnSpc>
                <a:spcPct val="150000"/>
              </a:lnSpc>
              <a:spcBef>
                <a:spcPts val="0"/>
              </a:spcBef>
              <a:spcAft>
                <a:spcPts val="0"/>
              </a:spcAft>
              <a:buClr>
                <a:srgbClr val="000000"/>
              </a:buClr>
              <a:buSzPts val="2000"/>
              <a:buFont typeface="Noto Sans Symbols"/>
              <a:buChar char="❑"/>
            </a:pPr>
            <a:r>
              <a:rPr lang="en-GB" sz="2000" b="1" i="0" u="none" strike="noStrike" cap="none">
                <a:solidFill>
                  <a:srgbClr val="313131"/>
                </a:solidFill>
                <a:latin typeface="Trebuchet MS"/>
                <a:ea typeface="Trebuchet MS"/>
                <a:cs typeface="Trebuchet MS"/>
                <a:sym typeface="Trebuchet MS"/>
              </a:rPr>
              <a:t>•"Just finished the show and now I don't know what to do with my life 😭 #postshowdepression"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ff69192a1d_1_1069"/>
          <p:cNvSpPr txBox="1"/>
          <p:nvPr/>
        </p:nvSpPr>
        <p:spPr>
          <a:xfrm>
            <a:off x="407239" y="627417"/>
            <a:ext cx="105156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GB" sz="4400" b="1" i="0" u="none" strike="noStrike" cap="none">
                <a:solidFill>
                  <a:srgbClr val="0B3D91"/>
                </a:solidFill>
                <a:latin typeface="Trebuchet MS"/>
                <a:ea typeface="Trebuchet MS"/>
                <a:cs typeface="Trebuchet MS"/>
                <a:sym typeface="Trebuchet MS"/>
              </a:rPr>
              <a:t>Human-generated unstructured data</a:t>
            </a:r>
            <a:endParaRPr/>
          </a:p>
        </p:txBody>
      </p:sp>
      <p:sp>
        <p:nvSpPr>
          <p:cNvPr id="325" name="Google Shape;325;g2ff69192a1d_1_1069"/>
          <p:cNvSpPr/>
          <p:nvPr/>
        </p:nvSpPr>
        <p:spPr>
          <a:xfrm>
            <a:off x="308998" y="1914987"/>
            <a:ext cx="11988900" cy="3004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rgbClr val="000000"/>
              </a:buClr>
              <a:buSzPts val="3200"/>
              <a:buFont typeface="Noto Sans Symbols"/>
              <a:buChar char="❑"/>
            </a:pPr>
            <a:r>
              <a:rPr lang="en-GB" sz="3200" b="1" i="0" u="none" strike="noStrike" cap="none">
                <a:solidFill>
                  <a:srgbClr val="313131"/>
                </a:solidFill>
                <a:latin typeface="Trebuchet MS"/>
                <a:ea typeface="Trebuchet MS"/>
                <a:cs typeface="Trebuchet MS"/>
                <a:sym typeface="Trebuchet MS"/>
              </a:rPr>
              <a:t>Websites:</a:t>
            </a:r>
            <a:r>
              <a:rPr lang="en-GB" sz="3200" b="0" i="0" u="none" strike="noStrike" cap="none">
                <a:solidFill>
                  <a:srgbClr val="313131"/>
                </a:solidFill>
                <a:latin typeface="Trebuchet MS"/>
                <a:ea typeface="Trebuchet MS"/>
                <a:cs typeface="Trebuchet MS"/>
                <a:sym typeface="Trebuchet MS"/>
              </a:rPr>
              <a:t> YouTube, Instagram etc</a:t>
            </a:r>
            <a:endParaRPr sz="3200" b="0" i="0" u="none" strike="noStrike" cap="none">
              <a:solidFill>
                <a:srgbClr val="313131"/>
              </a:solidFill>
              <a:latin typeface="Trebuchet MS"/>
              <a:ea typeface="Trebuchet MS"/>
              <a:cs typeface="Trebuchet MS"/>
              <a:sym typeface="Trebuchet MS"/>
            </a:endParaRPr>
          </a:p>
          <a:p>
            <a:pPr marL="457200" marR="0" lvl="0" indent="-457200" algn="l" rtl="0">
              <a:lnSpc>
                <a:spcPct val="150000"/>
              </a:lnSpc>
              <a:spcBef>
                <a:spcPts val="0"/>
              </a:spcBef>
              <a:spcAft>
                <a:spcPts val="0"/>
              </a:spcAft>
              <a:buClr>
                <a:srgbClr val="000000"/>
              </a:buClr>
              <a:buSzPts val="3200"/>
              <a:buFont typeface="Noto Sans Symbols"/>
              <a:buChar char="❑"/>
            </a:pPr>
            <a:r>
              <a:rPr lang="en-GB" sz="3200" b="1" i="0" u="none" strike="noStrike" cap="none">
                <a:solidFill>
                  <a:srgbClr val="313131"/>
                </a:solidFill>
                <a:latin typeface="Trebuchet MS"/>
                <a:ea typeface="Trebuchet MS"/>
                <a:cs typeface="Trebuchet MS"/>
                <a:sym typeface="Trebuchet MS"/>
              </a:rPr>
              <a:t>Mobile data:</a:t>
            </a:r>
            <a:r>
              <a:rPr lang="en-GB" sz="3200" b="0" i="0" u="none" strike="noStrike" cap="none">
                <a:solidFill>
                  <a:srgbClr val="313131"/>
                </a:solidFill>
                <a:latin typeface="Trebuchet MS"/>
                <a:ea typeface="Trebuchet MS"/>
                <a:cs typeface="Trebuchet MS"/>
                <a:sym typeface="Trebuchet MS"/>
              </a:rPr>
              <a:t> text messages, locations.</a:t>
            </a:r>
            <a:endParaRPr/>
          </a:p>
          <a:p>
            <a:pPr marL="457200" marR="0" lvl="0" indent="-457200" algn="l" rtl="0">
              <a:lnSpc>
                <a:spcPct val="150000"/>
              </a:lnSpc>
              <a:spcBef>
                <a:spcPts val="0"/>
              </a:spcBef>
              <a:spcAft>
                <a:spcPts val="0"/>
              </a:spcAft>
              <a:buClr>
                <a:srgbClr val="000000"/>
              </a:buClr>
              <a:buSzPts val="3200"/>
              <a:buFont typeface="Noto Sans Symbols"/>
              <a:buChar char="❑"/>
            </a:pPr>
            <a:r>
              <a:rPr lang="en-GB" sz="3200" b="1" i="0" u="none" strike="noStrike" cap="none">
                <a:solidFill>
                  <a:srgbClr val="313131"/>
                </a:solidFill>
                <a:latin typeface="Trebuchet MS"/>
                <a:ea typeface="Trebuchet MS"/>
                <a:cs typeface="Trebuchet MS"/>
                <a:sym typeface="Trebuchet MS"/>
              </a:rPr>
              <a:t>Communications:</a:t>
            </a:r>
            <a:r>
              <a:rPr lang="en-GB" sz="3200" b="0" i="0" u="none" strike="noStrike" cap="none">
                <a:solidFill>
                  <a:srgbClr val="313131"/>
                </a:solidFill>
                <a:latin typeface="Trebuchet MS"/>
                <a:ea typeface="Trebuchet MS"/>
                <a:cs typeface="Trebuchet MS"/>
                <a:sym typeface="Trebuchet MS"/>
              </a:rPr>
              <a:t> IMs, dictaphone recordings.</a:t>
            </a:r>
            <a:endParaRPr/>
          </a:p>
          <a:p>
            <a:pPr marL="457200" marR="0" lvl="0" indent="-457200" algn="l" rtl="0">
              <a:lnSpc>
                <a:spcPct val="150000"/>
              </a:lnSpc>
              <a:spcBef>
                <a:spcPts val="0"/>
              </a:spcBef>
              <a:spcAft>
                <a:spcPts val="0"/>
              </a:spcAft>
              <a:buClr>
                <a:srgbClr val="000000"/>
              </a:buClr>
              <a:buSzPts val="3200"/>
              <a:buFont typeface="Noto Sans Symbols"/>
              <a:buChar char="❑"/>
            </a:pPr>
            <a:r>
              <a:rPr lang="en-GB" sz="3200" b="1" i="0" u="none" strike="noStrike" cap="none">
                <a:solidFill>
                  <a:srgbClr val="313131"/>
                </a:solidFill>
                <a:latin typeface="Trebuchet MS"/>
                <a:ea typeface="Trebuchet MS"/>
                <a:cs typeface="Trebuchet MS"/>
                <a:sym typeface="Trebuchet MS"/>
              </a:rPr>
              <a:t>Media: </a:t>
            </a:r>
            <a:r>
              <a:rPr lang="en-GB" sz="3200" b="0" i="0" u="none" strike="noStrike" cap="none">
                <a:solidFill>
                  <a:srgbClr val="313131"/>
                </a:solidFill>
                <a:latin typeface="Trebuchet MS"/>
                <a:ea typeface="Trebuchet MS"/>
                <a:cs typeface="Trebuchet MS"/>
                <a:sym typeface="Trebuchet MS"/>
              </a:rPr>
              <a:t>MP3, digital photos, audio recordings and video files.</a:t>
            </a:r>
            <a:endParaRPr/>
          </a:p>
          <a:p>
            <a:pPr marL="457200" marR="0" lvl="0" indent="-457200" algn="l" rtl="0">
              <a:lnSpc>
                <a:spcPct val="150000"/>
              </a:lnSpc>
              <a:spcBef>
                <a:spcPts val="0"/>
              </a:spcBef>
              <a:spcAft>
                <a:spcPts val="0"/>
              </a:spcAft>
              <a:buClr>
                <a:srgbClr val="000000"/>
              </a:buClr>
              <a:buSzPts val="3200"/>
              <a:buFont typeface="Noto Sans Symbols"/>
              <a:buChar char="❑"/>
            </a:pPr>
            <a:r>
              <a:rPr lang="en-GB" sz="3200" b="1" i="0" u="none" strike="noStrike" cap="none">
                <a:solidFill>
                  <a:srgbClr val="313131"/>
                </a:solidFill>
                <a:latin typeface="Trebuchet MS"/>
                <a:ea typeface="Trebuchet MS"/>
                <a:cs typeface="Trebuchet MS"/>
                <a:sym typeface="Trebuchet MS"/>
              </a:rPr>
              <a:t>Business applications:</a:t>
            </a:r>
            <a:r>
              <a:rPr lang="en-GB" sz="3200" b="0" i="0" u="none" strike="noStrike" cap="none">
                <a:solidFill>
                  <a:srgbClr val="313131"/>
                </a:solidFill>
                <a:latin typeface="Trebuchet MS"/>
                <a:ea typeface="Trebuchet MS"/>
                <a:cs typeface="Trebuchet MS"/>
                <a:sym typeface="Trebuchet MS"/>
              </a:rPr>
              <a:t> MS Office documents, PDFs and similar.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ff69192a1d_1_967"/>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32" name="Google Shape;332;g2ff69192a1d_1_967"/>
          <p:cNvSpPr txBox="1"/>
          <p:nvPr/>
        </p:nvSpPr>
        <p:spPr>
          <a:xfrm>
            <a:off x="138144" y="1040850"/>
            <a:ext cx="11665200" cy="5419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b="1">
              <a:solidFill>
                <a:schemeClr val="dk1"/>
              </a:solidFill>
              <a:latin typeface="Trebuchet MS"/>
              <a:ea typeface="Trebuchet MS"/>
              <a:cs typeface="Trebuchet MS"/>
              <a:sym typeface="Trebuchet MS"/>
            </a:endParaRPr>
          </a:p>
          <a:p>
            <a:pPr marL="457200" lvl="0" indent="-393700" algn="l" rtl="0">
              <a:lnSpc>
                <a:spcPct val="115000"/>
              </a:lnSpc>
              <a:spcBef>
                <a:spcPts val="1200"/>
              </a:spcBef>
              <a:spcAft>
                <a:spcPts val="0"/>
              </a:spcAft>
              <a:buClr>
                <a:schemeClr val="dk1"/>
              </a:buClr>
              <a:buSzPts val="2600"/>
              <a:buFont typeface="Trebuchet MS"/>
              <a:buChar char="●"/>
            </a:pPr>
            <a:r>
              <a:rPr lang="en-GB" sz="2600">
                <a:solidFill>
                  <a:schemeClr val="dk1"/>
                </a:solidFill>
                <a:latin typeface="Trebuchet MS"/>
                <a:ea typeface="Trebuchet MS"/>
                <a:cs typeface="Trebuchet MS"/>
                <a:sym typeface="Trebuchet MS"/>
              </a:rPr>
              <a:t> Contains both structured and unstructured  data.</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Font typeface="Trebuchet MS"/>
              <a:buChar char="●"/>
            </a:pPr>
            <a:r>
              <a:rPr lang="en-GB" sz="2600">
                <a:solidFill>
                  <a:schemeClr val="dk1"/>
                </a:solidFill>
                <a:latin typeface="Trebuchet MS"/>
                <a:ea typeface="Trebuchet MS"/>
                <a:cs typeface="Trebuchet MS"/>
                <a:sym typeface="Trebuchet MS"/>
              </a:rPr>
              <a:t> We can see semi-structured data as a structured in form but it is actually not defined with e.g. a table definition in a database management system (DBMS).</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Font typeface="Trebuchet MS"/>
              <a:buChar char="●"/>
            </a:pPr>
            <a:r>
              <a:rPr lang="en-GB" sz="2600">
                <a:solidFill>
                  <a:schemeClr val="dk1"/>
                </a:solidFill>
                <a:latin typeface="Trebuchet MS"/>
                <a:ea typeface="Trebuchet MS"/>
                <a:cs typeface="Trebuchet MS"/>
                <a:sym typeface="Trebuchet MS"/>
              </a:rPr>
              <a:t> Example of semi-structured data is a data represented in an XML file.</a:t>
            </a:r>
            <a:endParaRPr sz="26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GB" sz="2600" b="1">
                <a:solidFill>
                  <a:schemeClr val="dk1"/>
                </a:solidFill>
                <a:latin typeface="Trebuchet MS"/>
                <a:ea typeface="Trebuchet MS"/>
                <a:cs typeface="Trebuchet MS"/>
                <a:sym typeface="Trebuchet MS"/>
              </a:rPr>
              <a:t>Personal data stored in an XML file-</a:t>
            </a:r>
            <a:endParaRPr sz="2600" b="1">
              <a:solidFill>
                <a:schemeClr val="dk1"/>
              </a:solidFill>
              <a:latin typeface="Trebuchet MS"/>
              <a:ea typeface="Trebuchet MS"/>
              <a:cs typeface="Trebuchet MS"/>
              <a:sym typeface="Trebuchet MS"/>
            </a:endParaRPr>
          </a:p>
          <a:p>
            <a:pPr marL="457200" lvl="0" indent="-381000" algn="l" rtl="0">
              <a:lnSpc>
                <a:spcPct val="115000"/>
              </a:lnSpc>
              <a:spcBef>
                <a:spcPts val="1200"/>
              </a:spcBef>
              <a:spcAft>
                <a:spcPts val="0"/>
              </a:spcAft>
              <a:buClr>
                <a:schemeClr val="dk1"/>
              </a:buClr>
              <a:buSzPts val="2400"/>
              <a:buFont typeface="Trebuchet MS"/>
              <a:buChar char="●"/>
            </a:pPr>
            <a:r>
              <a:rPr lang="en-GB" sz="2400">
                <a:solidFill>
                  <a:schemeClr val="dk1"/>
                </a:solidFill>
                <a:latin typeface="Trebuchet MS"/>
                <a:ea typeface="Trebuchet MS"/>
                <a:cs typeface="Trebuchet MS"/>
                <a:sym typeface="Trebuchet MS"/>
              </a:rPr>
              <a:t>&lt;rec&gt;&lt;name&gt;Prashant Rao&lt;/name&gt;&lt;sex&gt;Male&lt;/sex&gt;&lt;age&gt;35&lt;/age&gt;&lt;/rec&gt;</a:t>
            </a:r>
            <a:endParaRPr sz="2400">
              <a:solidFill>
                <a:schemeClr val="dk1"/>
              </a:solidFill>
              <a:latin typeface="Trebuchet MS"/>
              <a:ea typeface="Trebuchet MS"/>
              <a:cs typeface="Trebuchet MS"/>
              <a:sym typeface="Trebuchet MS"/>
            </a:endParaRPr>
          </a:p>
          <a:p>
            <a:pPr marL="457200" lvl="0" indent="-381000" algn="l" rtl="0">
              <a:lnSpc>
                <a:spcPct val="115000"/>
              </a:lnSpc>
              <a:spcBef>
                <a:spcPts val="0"/>
              </a:spcBef>
              <a:spcAft>
                <a:spcPts val="0"/>
              </a:spcAft>
              <a:buClr>
                <a:schemeClr val="dk1"/>
              </a:buClr>
              <a:buSzPts val="2400"/>
              <a:buFont typeface="Trebuchet MS"/>
              <a:buChar char="●"/>
            </a:pPr>
            <a:r>
              <a:rPr lang="en-GB" sz="2400">
                <a:solidFill>
                  <a:schemeClr val="dk1"/>
                </a:solidFill>
                <a:latin typeface="Trebuchet MS"/>
                <a:ea typeface="Trebuchet MS"/>
                <a:cs typeface="Trebuchet MS"/>
                <a:sym typeface="Trebuchet MS"/>
              </a:rPr>
              <a:t>&lt;rec&gt;&lt;name&gt;Seema R.&lt;/name&gt;&lt;sex&gt;Female&lt;/sex&gt;&lt;age&gt;41&lt;/age&gt;&lt;/rec&gt;</a:t>
            </a:r>
            <a:endParaRPr sz="2400">
              <a:solidFill>
                <a:schemeClr val="dk1"/>
              </a:solidFill>
              <a:latin typeface="Trebuchet MS"/>
              <a:ea typeface="Trebuchet MS"/>
              <a:cs typeface="Trebuchet MS"/>
              <a:sym typeface="Trebuchet MS"/>
            </a:endParaRPr>
          </a:p>
          <a:p>
            <a:pPr marL="457200" lvl="0" indent="-381000" algn="l" rtl="0">
              <a:lnSpc>
                <a:spcPct val="115000"/>
              </a:lnSpc>
              <a:spcBef>
                <a:spcPts val="0"/>
              </a:spcBef>
              <a:spcAft>
                <a:spcPts val="0"/>
              </a:spcAft>
              <a:buClr>
                <a:schemeClr val="dk1"/>
              </a:buClr>
              <a:buSzPts val="2400"/>
              <a:buFont typeface="Trebuchet MS"/>
              <a:buChar char="●"/>
            </a:pPr>
            <a:r>
              <a:rPr lang="en-GB" sz="2400">
                <a:solidFill>
                  <a:schemeClr val="dk1"/>
                </a:solidFill>
                <a:latin typeface="Trebuchet MS"/>
                <a:ea typeface="Trebuchet MS"/>
                <a:cs typeface="Trebuchet MS"/>
                <a:sym typeface="Trebuchet MS"/>
              </a:rPr>
              <a:t>&lt;rec&gt;&lt;name&gt;Satish Mane&lt;/name&gt;&lt;sex&gt;Male&lt;/sex&gt;&lt;age&gt;29&lt;/age&gt;&lt;/rec&gt;</a:t>
            </a:r>
            <a:endParaRPr sz="2400">
              <a:solidFill>
                <a:schemeClr val="dk1"/>
              </a:solidFill>
              <a:latin typeface="Trebuchet MS"/>
              <a:ea typeface="Trebuchet MS"/>
              <a:cs typeface="Trebuchet MS"/>
              <a:sym typeface="Trebuchet MS"/>
            </a:endParaRPr>
          </a:p>
          <a:p>
            <a:pPr marL="457200" lvl="0" indent="-381000" algn="l" rtl="0">
              <a:lnSpc>
                <a:spcPct val="115000"/>
              </a:lnSpc>
              <a:spcBef>
                <a:spcPts val="0"/>
              </a:spcBef>
              <a:spcAft>
                <a:spcPts val="0"/>
              </a:spcAft>
              <a:buClr>
                <a:schemeClr val="dk1"/>
              </a:buClr>
              <a:buSzPts val="2400"/>
              <a:buFont typeface="Trebuchet MS"/>
              <a:buChar char="●"/>
            </a:pPr>
            <a:r>
              <a:rPr lang="en-GB" sz="2400">
                <a:solidFill>
                  <a:schemeClr val="dk1"/>
                </a:solidFill>
                <a:latin typeface="Trebuchet MS"/>
                <a:ea typeface="Trebuchet MS"/>
                <a:cs typeface="Trebuchet MS"/>
                <a:sym typeface="Trebuchet MS"/>
              </a:rPr>
              <a:t>&lt;rec&gt;&lt;name&gt;Subrato Roy&lt;/name&gt;&lt;sex&gt;Male&lt;/sex&gt;&lt;age&gt;26&lt;/age&gt;&lt;/rec&gt;</a:t>
            </a:r>
            <a:endParaRPr sz="3000">
              <a:solidFill>
                <a:srgbClr val="141F31"/>
              </a:solidFill>
              <a:latin typeface="Trebuchet MS"/>
              <a:ea typeface="Trebuchet MS"/>
              <a:cs typeface="Trebuchet MS"/>
              <a:sym typeface="Trebuchet MS"/>
            </a:endParaRPr>
          </a:p>
        </p:txBody>
      </p:sp>
      <p:sp>
        <p:nvSpPr>
          <p:cNvPr id="333" name="Google Shape;333;g2ff69192a1d_1_967"/>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Semi-structured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f69192a1d_1_1093"/>
          <p:cNvSpPr txBox="1"/>
          <p:nvPr/>
        </p:nvSpPr>
        <p:spPr>
          <a:xfrm>
            <a:off x="607501" y="410385"/>
            <a:ext cx="10515600" cy="788100"/>
          </a:xfrm>
          <a:prstGeom prst="rect">
            <a:avLst/>
          </a:prstGeom>
          <a:noFill/>
          <a:ln>
            <a:noFill/>
          </a:ln>
        </p:spPr>
        <p:txBody>
          <a:bodyPr spcFirstLastPara="1" wrap="square" lIns="91425" tIns="91425" rIns="91425" bIns="91425" anchor="t" anchorCtr="0">
            <a:spAutoFit/>
          </a:bodyPr>
          <a:lstStyle/>
          <a:p>
            <a:pPr marL="31750" marR="0" lvl="0" indent="0" algn="l" rtl="0">
              <a:lnSpc>
                <a:spcPct val="98000"/>
              </a:lnSpc>
              <a:spcBef>
                <a:spcPts val="1910"/>
              </a:spcBef>
              <a:spcAft>
                <a:spcPts val="0"/>
              </a:spcAft>
              <a:buNone/>
            </a:pPr>
            <a:r>
              <a:rPr lang="en-GB" sz="4000" b="1" i="0" u="none" strike="noStrike" cap="none">
                <a:solidFill>
                  <a:srgbClr val="0B3D91"/>
                </a:solidFill>
                <a:latin typeface="Trebuchet MS"/>
                <a:ea typeface="Trebuchet MS"/>
                <a:cs typeface="Trebuchet MS"/>
                <a:sym typeface="Trebuchet MS"/>
              </a:rPr>
              <a:t>Example of a Relational Database</a:t>
            </a:r>
            <a:endParaRPr sz="4000" b="0" i="0" u="none" strike="noStrike" cap="none">
              <a:solidFill>
                <a:srgbClr val="0B3D91"/>
              </a:solidFill>
              <a:latin typeface="Trebuchet MS"/>
              <a:ea typeface="Trebuchet MS"/>
              <a:cs typeface="Trebuchet MS"/>
              <a:sym typeface="Trebuchet MS"/>
            </a:endParaRPr>
          </a:p>
        </p:txBody>
      </p:sp>
      <p:sp>
        <p:nvSpPr>
          <p:cNvPr id="340" name="Google Shape;340;g2ff69192a1d_1_1093"/>
          <p:cNvSpPr txBox="1"/>
          <p:nvPr/>
        </p:nvSpPr>
        <p:spPr>
          <a:xfrm>
            <a:off x="203200" y="1235337"/>
            <a:ext cx="16103700" cy="6324600"/>
          </a:xfrm>
          <a:prstGeom prst="rect">
            <a:avLst/>
          </a:prstGeom>
          <a:noFill/>
          <a:ln>
            <a:noFill/>
          </a:ln>
        </p:spPr>
        <p:txBody>
          <a:bodyPr spcFirstLastPara="1" wrap="square" lIns="91425" tIns="45700" rIns="91425" bIns="45700" anchor="t" anchorCtr="0">
            <a:normAutofit/>
          </a:bodyPr>
          <a:lstStyle/>
          <a:p>
            <a:pPr marL="31750" marR="34290" lvl="0" indent="196850" algn="l" rtl="0">
              <a:lnSpc>
                <a:spcPct val="15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pic>
        <p:nvPicPr>
          <p:cNvPr id="341" name="Google Shape;341;g2ff69192a1d_1_1093"/>
          <p:cNvPicPr preferRelativeResize="0"/>
          <p:nvPr/>
        </p:nvPicPr>
        <p:blipFill rotWithShape="1">
          <a:blip r:embed="rId3">
            <a:alphaModFix/>
          </a:blip>
          <a:srcRect/>
          <a:stretch/>
        </p:blipFill>
        <p:spPr>
          <a:xfrm>
            <a:off x="1063918" y="1768343"/>
            <a:ext cx="4281080" cy="4451088"/>
          </a:xfrm>
          <a:prstGeom prst="rect">
            <a:avLst/>
          </a:prstGeom>
          <a:noFill/>
          <a:ln>
            <a:noFill/>
          </a:ln>
        </p:spPr>
      </p:pic>
      <p:sp>
        <p:nvSpPr>
          <p:cNvPr id="342" name="Google Shape;342;g2ff69192a1d_1_1093"/>
          <p:cNvSpPr txBox="1"/>
          <p:nvPr/>
        </p:nvSpPr>
        <p:spPr>
          <a:xfrm>
            <a:off x="6047940" y="1630637"/>
            <a:ext cx="5871900" cy="415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a:solidFill>
                  <a:srgbClr val="000000"/>
                </a:solidFill>
                <a:latin typeface="Trebuchet MS"/>
                <a:ea typeface="Trebuchet MS"/>
                <a:cs typeface="Trebuchet MS"/>
                <a:sym typeface="Trebuchet MS"/>
              </a:rPr>
              <a:t>From the top-down, we can see that UserID 1 refers to the customer Alice, who had two Order IDs of ‘1234’ and ‘5678’. </a:t>
            </a:r>
            <a:endParaRPr/>
          </a:p>
          <a:p>
            <a:pPr marL="0" marR="0" lvl="0" indent="0" algn="l" rtl="0">
              <a:lnSpc>
                <a:spcPct val="100000"/>
              </a:lnSpc>
              <a:spcBef>
                <a:spcPts val="0"/>
              </a:spcBef>
              <a:spcAft>
                <a:spcPts val="0"/>
              </a:spcAft>
              <a:buNone/>
            </a:pPr>
            <a:endParaRPr sz="2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GB" sz="2400" b="0" i="0" u="none" strike="noStrike" cap="none">
                <a:solidFill>
                  <a:srgbClr val="000000"/>
                </a:solidFill>
                <a:latin typeface="Trebuchet MS"/>
                <a:ea typeface="Trebuchet MS"/>
                <a:cs typeface="Trebuchet MS"/>
                <a:sym typeface="Trebuchet MS"/>
              </a:rPr>
              <a:t>Next, Alice had two ProductIDs of '765’ and ‘987’.</a:t>
            </a:r>
            <a:endParaRPr/>
          </a:p>
          <a:p>
            <a:pPr marL="0" marR="0" lvl="0" indent="0" algn="l" rtl="0">
              <a:lnSpc>
                <a:spcPct val="100000"/>
              </a:lnSpc>
              <a:spcBef>
                <a:spcPts val="0"/>
              </a:spcBef>
              <a:spcAft>
                <a:spcPts val="0"/>
              </a:spcAft>
              <a:buNone/>
            </a:pPr>
            <a:endParaRPr sz="2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GB" sz="2400" b="0" i="0" u="none" strike="noStrike" cap="none">
                <a:solidFill>
                  <a:srgbClr val="000000"/>
                </a:solidFill>
                <a:latin typeface="Trebuchet MS"/>
                <a:ea typeface="Trebuchet MS"/>
                <a:cs typeface="Trebuchet MS"/>
                <a:sym typeface="Trebuchet MS"/>
              </a:rPr>
              <a:t> Finally, we can see Alice purchased two packages of potatoes and one package of dried spaghetti.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ff69192a1d_1_522"/>
          <p:cNvSpPr txBox="1">
            <a:spLocks noGrp="1"/>
          </p:cNvSpPr>
          <p:nvPr>
            <p:ph type="title"/>
          </p:nvPr>
        </p:nvSpPr>
        <p:spPr>
          <a:xfrm>
            <a:off x="838200" y="365126"/>
            <a:ext cx="10515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                COURSE OVERVIEW</a:t>
            </a:r>
            <a:endParaRPr/>
          </a:p>
        </p:txBody>
      </p:sp>
      <p:sp>
        <p:nvSpPr>
          <p:cNvPr id="134" name="Google Shape;134;g2ff69192a1d_1_522"/>
          <p:cNvSpPr txBox="1">
            <a:spLocks noGrp="1"/>
          </p:cNvSpPr>
          <p:nvPr>
            <p:ph type="body" idx="1"/>
          </p:nvPr>
        </p:nvSpPr>
        <p:spPr>
          <a:xfrm>
            <a:off x="838200" y="1687514"/>
            <a:ext cx="10515600" cy="44895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Font typeface="Book Antiqua"/>
              <a:buAutoNum type="arabicPeriod"/>
            </a:pPr>
            <a:r>
              <a:rPr lang="en-GB" sz="3400" dirty="0">
                <a:latin typeface="Book Antiqua"/>
                <a:ea typeface="Book Antiqua"/>
                <a:cs typeface="Book Antiqua"/>
                <a:sym typeface="Book Antiqua"/>
              </a:rPr>
              <a:t>Semester-based module </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2 hours of lectures per week </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2 hours in-person </a:t>
            </a:r>
            <a:r>
              <a:rPr lang="en-GB" sz="3400" dirty="0" err="1">
                <a:latin typeface="Book Antiqua"/>
                <a:ea typeface="Book Antiqua"/>
                <a:cs typeface="Book Antiqua"/>
                <a:sym typeface="Book Antiqua"/>
              </a:rPr>
              <a:t>practicals</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R packages</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Assessment via coursework and exams</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Coursework contributes 60% to final grade</a:t>
            </a:r>
            <a:endParaRPr sz="3400" dirty="0">
              <a:latin typeface="Book Antiqua"/>
              <a:ea typeface="Book Antiqua"/>
              <a:cs typeface="Book Antiqua"/>
              <a:sym typeface="Book Antiqua"/>
            </a:endParaRPr>
          </a:p>
          <a:p>
            <a:pPr marL="457200" lvl="0" indent="-381000" algn="l" rtl="0">
              <a:spcBef>
                <a:spcPts val="0"/>
              </a:spcBef>
              <a:spcAft>
                <a:spcPts val="0"/>
              </a:spcAft>
              <a:buSzPts val="2400"/>
              <a:buFont typeface="Book Antiqua"/>
              <a:buAutoNum type="arabicPeriod"/>
            </a:pPr>
            <a:r>
              <a:rPr lang="en-GB" sz="3400" dirty="0">
                <a:latin typeface="Book Antiqua"/>
                <a:ea typeface="Book Antiqua"/>
                <a:cs typeface="Book Antiqua"/>
                <a:sym typeface="Book Antiqua"/>
              </a:rPr>
              <a:t>Exam contributes 40% to final grade</a:t>
            </a:r>
            <a:endParaRPr sz="3400" dirty="0">
              <a:latin typeface="Book Antiqua"/>
              <a:ea typeface="Book Antiqua"/>
              <a:cs typeface="Book Antiqua"/>
              <a:sym typeface="Book Antiqua"/>
            </a:endParaRPr>
          </a:p>
          <a:p>
            <a:pPr marL="457200" lvl="0" indent="-444500" algn="l" rtl="0">
              <a:spcBef>
                <a:spcPts val="0"/>
              </a:spcBef>
              <a:spcAft>
                <a:spcPts val="0"/>
              </a:spcAft>
              <a:buSzPts val="3400"/>
              <a:buFont typeface="Book Antiqua"/>
              <a:buAutoNum type="arabicPeriod"/>
            </a:pPr>
            <a:r>
              <a:rPr lang="en-GB" sz="3400" dirty="0">
                <a:latin typeface="Book Antiqua"/>
                <a:ea typeface="Book Antiqua"/>
                <a:cs typeface="Book Antiqua"/>
                <a:sym typeface="Book Antiqua"/>
              </a:rPr>
              <a:t>Recommended literature: See course outline on Moodle</a:t>
            </a:r>
            <a:endParaRPr sz="3400" dirty="0">
              <a:latin typeface="Book Antiqua"/>
              <a:ea typeface="Book Antiqua"/>
              <a:cs typeface="Book Antiqua"/>
              <a:sym typeface="Book Antiqua"/>
            </a:endParaRPr>
          </a:p>
          <a:p>
            <a:pPr marL="457200" lvl="0" indent="0" algn="l" rtl="0">
              <a:spcBef>
                <a:spcPts val="100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ff69192a1d_1_1075"/>
          <p:cNvSpPr txBox="1"/>
          <p:nvPr/>
        </p:nvSpPr>
        <p:spPr>
          <a:xfrm>
            <a:off x="783864" y="455432"/>
            <a:ext cx="10515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B3D91"/>
                </a:solidFill>
                <a:latin typeface="Trebuchet MS"/>
                <a:ea typeface="Trebuchet MS"/>
                <a:cs typeface="Trebuchet MS"/>
                <a:sym typeface="Trebuchet MS"/>
              </a:rPr>
              <a:t>Structured Data vs. Unstructured Data</a:t>
            </a:r>
            <a:endParaRPr/>
          </a:p>
        </p:txBody>
      </p:sp>
      <p:pic>
        <p:nvPicPr>
          <p:cNvPr id="349" name="Google Shape;349;g2ff69192a1d_1_1075"/>
          <p:cNvPicPr preferRelativeResize="0"/>
          <p:nvPr/>
        </p:nvPicPr>
        <p:blipFill rotWithShape="1">
          <a:blip r:embed="rId3">
            <a:alphaModFix/>
          </a:blip>
          <a:srcRect b="4196"/>
          <a:stretch/>
        </p:blipFill>
        <p:spPr>
          <a:xfrm>
            <a:off x="1758852" y="1164262"/>
            <a:ext cx="8565624" cy="54772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ff69192a1d_1_974"/>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Challenges of Big Data</a:t>
            </a:r>
            <a:endParaRPr/>
          </a:p>
        </p:txBody>
      </p:sp>
      <p:sp>
        <p:nvSpPr>
          <p:cNvPr id="356" name="Google Shape;356;g2ff69192a1d_1_974"/>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57" name="Google Shape;357;g2ff69192a1d_1_974"/>
          <p:cNvSpPr txBox="1"/>
          <p:nvPr/>
        </p:nvSpPr>
        <p:spPr>
          <a:xfrm>
            <a:off x="138144" y="1421850"/>
            <a:ext cx="11665200" cy="5924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a:solidFill>
                <a:schemeClr val="dk1"/>
              </a:solidFill>
              <a:latin typeface="Book Antiqua"/>
              <a:ea typeface="Book Antiqua"/>
              <a:cs typeface="Book Antiqua"/>
              <a:sym typeface="Book Antiqua"/>
            </a:endParaRPr>
          </a:p>
          <a:p>
            <a:pPr marL="457200" lvl="0" indent="-393700" algn="l" rtl="0">
              <a:lnSpc>
                <a:spcPct val="115000"/>
              </a:lnSpc>
              <a:spcBef>
                <a:spcPts val="1200"/>
              </a:spcBef>
              <a:spcAft>
                <a:spcPts val="0"/>
              </a:spcAft>
              <a:buClr>
                <a:schemeClr val="dk1"/>
              </a:buClr>
              <a:buSzPts val="2600"/>
              <a:buChar char="●"/>
            </a:pPr>
            <a:r>
              <a:rPr lang="en-GB" sz="2600" b="1">
                <a:solidFill>
                  <a:schemeClr val="dk1"/>
                </a:solidFill>
                <a:latin typeface="Trebuchet MS"/>
                <a:ea typeface="Trebuchet MS"/>
                <a:cs typeface="Trebuchet MS"/>
                <a:sym typeface="Trebuchet MS"/>
              </a:rPr>
              <a:t>Storage:</a:t>
            </a:r>
            <a:r>
              <a:rPr lang="en-GB" sz="2600">
                <a:solidFill>
                  <a:schemeClr val="dk1"/>
                </a:solidFill>
                <a:latin typeface="Trebuchet MS"/>
                <a:ea typeface="Trebuchet MS"/>
                <a:cs typeface="Trebuchet MS"/>
                <a:sym typeface="Trebuchet MS"/>
              </a:rPr>
              <a:t> Storing massive amounts of data requires efficient and scalable storage solutions.</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Char char="●"/>
            </a:pPr>
            <a:r>
              <a:rPr lang="en-GB" sz="2600" b="1">
                <a:solidFill>
                  <a:schemeClr val="dk1"/>
                </a:solidFill>
                <a:latin typeface="Trebuchet MS"/>
                <a:ea typeface="Trebuchet MS"/>
                <a:cs typeface="Trebuchet MS"/>
                <a:sym typeface="Trebuchet MS"/>
              </a:rPr>
              <a:t>Processing:</a:t>
            </a:r>
            <a:r>
              <a:rPr lang="en-GB" sz="2600">
                <a:solidFill>
                  <a:schemeClr val="dk1"/>
                </a:solidFill>
                <a:latin typeface="Trebuchet MS"/>
                <a:ea typeface="Trebuchet MS"/>
                <a:cs typeface="Trebuchet MS"/>
                <a:sym typeface="Trebuchet MS"/>
              </a:rPr>
              <a:t> Processing large datasets can be computationally intensive and time-consuming.</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Font typeface="Trebuchet MS"/>
              <a:buChar char="●"/>
            </a:pPr>
            <a:r>
              <a:rPr lang="en-GB" sz="2600" b="1">
                <a:solidFill>
                  <a:schemeClr val="dk1"/>
                </a:solidFill>
                <a:latin typeface="Trebuchet MS"/>
                <a:ea typeface="Trebuchet MS"/>
                <a:cs typeface="Trebuchet MS"/>
                <a:sym typeface="Trebuchet MS"/>
              </a:rPr>
              <a:t>Analysis:</a:t>
            </a:r>
            <a:r>
              <a:rPr lang="en-GB" sz="2600">
                <a:solidFill>
                  <a:schemeClr val="dk1"/>
                </a:solidFill>
                <a:latin typeface="Trebuchet MS"/>
                <a:ea typeface="Trebuchet MS"/>
                <a:cs typeface="Trebuchet MS"/>
                <a:sym typeface="Trebuchet MS"/>
              </a:rPr>
              <a:t> Extracting meaningful insights from big data requires advanced analytics techniques/skills.</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Char char="●"/>
            </a:pPr>
            <a:r>
              <a:rPr lang="en-GB" sz="2600" b="1">
                <a:solidFill>
                  <a:schemeClr val="dk1"/>
                </a:solidFill>
                <a:latin typeface="Trebuchet MS"/>
                <a:ea typeface="Trebuchet MS"/>
                <a:cs typeface="Trebuchet MS"/>
                <a:sym typeface="Trebuchet MS"/>
              </a:rPr>
              <a:t>Integration:</a:t>
            </a:r>
            <a:r>
              <a:rPr lang="en-GB" sz="2600">
                <a:solidFill>
                  <a:schemeClr val="dk1"/>
                </a:solidFill>
                <a:latin typeface="Trebuchet MS"/>
                <a:ea typeface="Trebuchet MS"/>
                <a:cs typeface="Trebuchet MS"/>
                <a:sym typeface="Trebuchet MS"/>
              </a:rPr>
              <a:t> Integrating data from multiple sources can be challenging due to inconsistencies and varying formats.</a:t>
            </a:r>
            <a:endParaRPr sz="2600">
              <a:solidFill>
                <a:schemeClr val="dk1"/>
              </a:solidFill>
              <a:latin typeface="Trebuchet MS"/>
              <a:ea typeface="Trebuchet MS"/>
              <a:cs typeface="Trebuchet MS"/>
              <a:sym typeface="Trebuchet MS"/>
            </a:endParaRPr>
          </a:p>
          <a:p>
            <a:pPr marL="457200" lvl="0" indent="-393700" algn="l" rtl="0">
              <a:lnSpc>
                <a:spcPct val="115000"/>
              </a:lnSpc>
              <a:spcBef>
                <a:spcPts val="0"/>
              </a:spcBef>
              <a:spcAft>
                <a:spcPts val="0"/>
              </a:spcAft>
              <a:buClr>
                <a:schemeClr val="dk1"/>
              </a:buClr>
              <a:buSzPts val="2600"/>
              <a:buFont typeface="Trebuchet MS"/>
              <a:buChar char="●"/>
            </a:pPr>
            <a:r>
              <a:rPr lang="en-GB" sz="2600" b="1">
                <a:solidFill>
                  <a:schemeClr val="dk1"/>
                </a:solidFill>
                <a:latin typeface="Trebuchet MS"/>
                <a:ea typeface="Trebuchet MS"/>
                <a:cs typeface="Trebuchet MS"/>
                <a:sym typeface="Trebuchet MS"/>
              </a:rPr>
              <a:t>Security:</a:t>
            </a:r>
            <a:r>
              <a:rPr lang="en-GB" sz="2600">
                <a:solidFill>
                  <a:schemeClr val="dk1"/>
                </a:solidFill>
                <a:latin typeface="Trebuchet MS"/>
                <a:ea typeface="Trebuchet MS"/>
                <a:cs typeface="Trebuchet MS"/>
                <a:sym typeface="Trebuchet MS"/>
              </a:rPr>
              <a:t> Protecting sensitive data from unauthorized access is a major concern</a:t>
            </a:r>
            <a:endParaRPr sz="2600">
              <a:solidFill>
                <a:schemeClr val="dk1"/>
              </a:solidFill>
              <a:latin typeface="Trebuchet MS"/>
              <a:ea typeface="Trebuchet MS"/>
              <a:cs typeface="Trebuchet MS"/>
              <a:sym typeface="Trebuchet MS"/>
            </a:endParaRPr>
          </a:p>
          <a:p>
            <a:pPr marL="457200" lvl="0" indent="0" algn="l" rtl="0">
              <a:lnSpc>
                <a:spcPct val="115000"/>
              </a:lnSpc>
              <a:spcBef>
                <a:spcPts val="1200"/>
              </a:spcBef>
              <a:spcAft>
                <a:spcPts val="1200"/>
              </a:spcAft>
              <a:buNone/>
            </a:pPr>
            <a:endParaRPr sz="3000">
              <a:solidFill>
                <a:srgbClr val="141F3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ff69192a1d_1_981"/>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Tools for Big Data</a:t>
            </a:r>
            <a:endParaRPr/>
          </a:p>
        </p:txBody>
      </p:sp>
      <p:sp>
        <p:nvSpPr>
          <p:cNvPr id="364" name="Google Shape;364;g2ff69192a1d_1_981"/>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65" name="Google Shape;365;g2ff69192a1d_1_981"/>
          <p:cNvSpPr txBox="1"/>
          <p:nvPr/>
        </p:nvSpPr>
        <p:spPr>
          <a:xfrm>
            <a:off x="138144" y="1421850"/>
            <a:ext cx="11665200" cy="5653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a:solidFill>
                <a:schemeClr val="dk1"/>
              </a:solidFill>
              <a:latin typeface="Book Antiqua"/>
              <a:ea typeface="Book Antiqua"/>
              <a:cs typeface="Book Antiqua"/>
              <a:sym typeface="Book Antiqua"/>
            </a:endParaRPr>
          </a:p>
          <a:p>
            <a:pPr marL="457200" lvl="0" indent="-419100" algn="l" rtl="0">
              <a:lnSpc>
                <a:spcPct val="115000"/>
              </a:lnSpc>
              <a:spcBef>
                <a:spcPts val="1200"/>
              </a:spcBef>
              <a:spcAft>
                <a:spcPts val="0"/>
              </a:spcAft>
              <a:buClr>
                <a:schemeClr val="dk1"/>
              </a:buClr>
              <a:buSzPts val="3000"/>
              <a:buChar char="●"/>
            </a:pPr>
            <a:r>
              <a:rPr lang="en-GB" sz="3000" b="1">
                <a:solidFill>
                  <a:schemeClr val="dk1"/>
                </a:solidFill>
                <a:latin typeface="Trebuchet MS"/>
                <a:ea typeface="Trebuchet MS"/>
                <a:cs typeface="Trebuchet MS"/>
                <a:sym typeface="Trebuchet MS"/>
              </a:rPr>
              <a:t>Hadoop:</a:t>
            </a:r>
            <a:r>
              <a:rPr lang="en-GB" sz="3000">
                <a:solidFill>
                  <a:schemeClr val="dk1"/>
                </a:solidFill>
                <a:latin typeface="Trebuchet MS"/>
                <a:ea typeface="Trebuchet MS"/>
                <a:cs typeface="Trebuchet MS"/>
                <a:sym typeface="Trebuchet MS"/>
              </a:rPr>
              <a:t> A distributed computing framework for processing large datasets.</a:t>
            </a:r>
            <a:endParaRPr sz="3000">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Char char="●"/>
            </a:pPr>
            <a:r>
              <a:rPr lang="en-GB" sz="3000" b="1">
                <a:solidFill>
                  <a:schemeClr val="dk1"/>
                </a:solidFill>
                <a:latin typeface="Trebuchet MS"/>
                <a:ea typeface="Trebuchet MS"/>
                <a:cs typeface="Trebuchet MS"/>
                <a:sym typeface="Trebuchet MS"/>
              </a:rPr>
              <a:t>Spark:</a:t>
            </a:r>
            <a:r>
              <a:rPr lang="en-GB" sz="3000">
                <a:solidFill>
                  <a:schemeClr val="dk1"/>
                </a:solidFill>
                <a:latin typeface="Trebuchet MS"/>
                <a:ea typeface="Trebuchet MS"/>
                <a:cs typeface="Trebuchet MS"/>
                <a:sym typeface="Trebuchet MS"/>
              </a:rPr>
              <a:t> A fast and general-purpose cluster computing system.</a:t>
            </a:r>
            <a:endParaRPr sz="3000" b="1">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Font typeface="Trebuchet MS"/>
              <a:buChar char="●"/>
            </a:pPr>
            <a:r>
              <a:rPr lang="en-GB" sz="3000" b="1">
                <a:solidFill>
                  <a:schemeClr val="dk1"/>
                </a:solidFill>
                <a:latin typeface="Trebuchet MS"/>
                <a:ea typeface="Trebuchet MS"/>
                <a:cs typeface="Trebuchet MS"/>
                <a:sym typeface="Trebuchet MS"/>
              </a:rPr>
              <a:t>NoSQL Databases:</a:t>
            </a:r>
            <a:r>
              <a:rPr lang="en-GB" sz="3000">
                <a:solidFill>
                  <a:schemeClr val="dk1"/>
                </a:solidFill>
                <a:latin typeface="Trebuchet MS"/>
                <a:ea typeface="Trebuchet MS"/>
                <a:cs typeface="Trebuchet MS"/>
                <a:sym typeface="Trebuchet MS"/>
              </a:rPr>
              <a:t> Databases designed to handle large-scale, unstructured data.</a:t>
            </a:r>
            <a:endParaRPr sz="3000">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Char char="●"/>
            </a:pPr>
            <a:r>
              <a:rPr lang="en-GB" sz="3000" b="1">
                <a:solidFill>
                  <a:schemeClr val="dk1"/>
                </a:solidFill>
                <a:latin typeface="Trebuchet MS"/>
                <a:ea typeface="Trebuchet MS"/>
                <a:cs typeface="Trebuchet MS"/>
                <a:sym typeface="Trebuchet MS"/>
              </a:rPr>
              <a:t>Cloud Computing:</a:t>
            </a:r>
            <a:r>
              <a:rPr lang="en-GB" sz="3000">
                <a:solidFill>
                  <a:schemeClr val="dk1"/>
                </a:solidFill>
                <a:latin typeface="Trebuchet MS"/>
                <a:ea typeface="Trebuchet MS"/>
                <a:cs typeface="Trebuchet MS"/>
                <a:sym typeface="Trebuchet MS"/>
              </a:rPr>
              <a:t> Utilizing cloud-based infrastructure to store, process, and analyze big data.</a:t>
            </a:r>
            <a:endParaRPr sz="30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endParaRPr sz="2600">
              <a:solidFill>
                <a:schemeClr val="dk1"/>
              </a:solidFill>
              <a:latin typeface="Trebuchet MS"/>
              <a:ea typeface="Trebuchet MS"/>
              <a:cs typeface="Trebuchet MS"/>
              <a:sym typeface="Trebuchet MS"/>
            </a:endParaRPr>
          </a:p>
          <a:p>
            <a:pPr marL="457200" lvl="0" indent="0" algn="l" rtl="0">
              <a:lnSpc>
                <a:spcPct val="115000"/>
              </a:lnSpc>
              <a:spcBef>
                <a:spcPts val="1200"/>
              </a:spcBef>
              <a:spcAft>
                <a:spcPts val="1200"/>
              </a:spcAft>
              <a:buNone/>
            </a:pPr>
            <a:endParaRPr sz="3000">
              <a:solidFill>
                <a:srgbClr val="141F3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ff69192a1d_1_989"/>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architectures</a:t>
            </a:r>
            <a:endParaRPr/>
          </a:p>
        </p:txBody>
      </p:sp>
      <p:sp>
        <p:nvSpPr>
          <p:cNvPr id="372" name="Google Shape;372;g2ff69192a1d_1_989"/>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73" name="Google Shape;373;g2ff69192a1d_1_989"/>
          <p:cNvSpPr txBox="1"/>
          <p:nvPr/>
        </p:nvSpPr>
        <p:spPr>
          <a:xfrm>
            <a:off x="138144" y="1650450"/>
            <a:ext cx="11665200" cy="4857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2400" b="1">
                <a:solidFill>
                  <a:schemeClr val="dk1"/>
                </a:solidFill>
                <a:latin typeface="Trebuchet MS"/>
                <a:ea typeface="Trebuchet MS"/>
                <a:cs typeface="Trebuchet MS"/>
                <a:sym typeface="Trebuchet MS"/>
              </a:rPr>
              <a:t>Hadoop</a:t>
            </a:r>
            <a:endParaRPr sz="2400" b="1">
              <a:solidFill>
                <a:schemeClr val="dk1"/>
              </a:solidFill>
              <a:latin typeface="Trebuchet MS"/>
              <a:ea typeface="Trebuchet MS"/>
              <a:cs typeface="Trebuchet MS"/>
              <a:sym typeface="Trebuchet MS"/>
            </a:endParaRPr>
          </a:p>
          <a:p>
            <a:pPr marL="457200" lvl="0" indent="-368300" algn="l" rtl="0">
              <a:lnSpc>
                <a:spcPct val="115000"/>
              </a:lnSpc>
              <a:spcBef>
                <a:spcPts val="1200"/>
              </a:spcBef>
              <a:spcAft>
                <a:spcPts val="0"/>
              </a:spcAft>
              <a:buClr>
                <a:schemeClr val="dk1"/>
              </a:buClr>
              <a:buSzPts val="2200"/>
              <a:buChar char="●"/>
            </a:pPr>
            <a:r>
              <a:rPr lang="en-GB" sz="2200" b="1">
                <a:solidFill>
                  <a:schemeClr val="dk1"/>
                </a:solidFill>
                <a:latin typeface="Trebuchet MS"/>
                <a:ea typeface="Trebuchet MS"/>
                <a:cs typeface="Trebuchet MS"/>
                <a:sym typeface="Trebuchet MS"/>
              </a:rPr>
              <a:t>Distributed File System (HDFS):</a:t>
            </a:r>
            <a:r>
              <a:rPr lang="en-GB" sz="2200">
                <a:solidFill>
                  <a:schemeClr val="dk1"/>
                </a:solidFill>
                <a:latin typeface="Trebuchet MS"/>
                <a:ea typeface="Trebuchet MS"/>
                <a:cs typeface="Trebuchet MS"/>
                <a:sym typeface="Trebuchet MS"/>
              </a:rPr>
              <a:t> Hadoop's core component, providing a scalable and fault-tolerant distributed file system.</a:t>
            </a:r>
            <a:endParaRPr sz="2200">
              <a:solidFill>
                <a:schemeClr val="dk1"/>
              </a:solidFill>
              <a:latin typeface="Trebuchet MS"/>
              <a:ea typeface="Trebuchet MS"/>
              <a:cs typeface="Trebuchet MS"/>
              <a:sym typeface="Trebuchet MS"/>
            </a:endParaRPr>
          </a:p>
          <a:p>
            <a:pPr marL="457200" lvl="0" indent="-368300" algn="l" rtl="0">
              <a:lnSpc>
                <a:spcPct val="115000"/>
              </a:lnSpc>
              <a:spcBef>
                <a:spcPts val="0"/>
              </a:spcBef>
              <a:spcAft>
                <a:spcPts val="0"/>
              </a:spcAft>
              <a:buClr>
                <a:schemeClr val="dk1"/>
              </a:buClr>
              <a:buSzPts val="2200"/>
              <a:buChar char="●"/>
            </a:pPr>
            <a:r>
              <a:rPr lang="en-GB" sz="2200" b="1">
                <a:solidFill>
                  <a:schemeClr val="dk1"/>
                </a:solidFill>
                <a:latin typeface="Trebuchet MS"/>
                <a:ea typeface="Trebuchet MS"/>
                <a:cs typeface="Trebuchet MS"/>
                <a:sym typeface="Trebuchet MS"/>
              </a:rPr>
              <a:t>MapReduce:</a:t>
            </a:r>
            <a:r>
              <a:rPr lang="en-GB" sz="2200">
                <a:solidFill>
                  <a:schemeClr val="dk1"/>
                </a:solidFill>
                <a:latin typeface="Trebuchet MS"/>
                <a:ea typeface="Trebuchet MS"/>
                <a:cs typeface="Trebuchet MS"/>
                <a:sym typeface="Trebuchet MS"/>
              </a:rPr>
              <a:t> A programming model for processing large datasets in parallel across a cluster of computers.</a:t>
            </a:r>
            <a:endParaRPr sz="2200">
              <a:solidFill>
                <a:schemeClr val="dk1"/>
              </a:solidFill>
              <a:latin typeface="Trebuchet MS"/>
              <a:ea typeface="Trebuchet MS"/>
              <a:cs typeface="Trebuchet MS"/>
              <a:sym typeface="Trebuchet MS"/>
            </a:endParaRPr>
          </a:p>
          <a:p>
            <a:pPr marL="457200" lvl="0" indent="-368300" algn="l" rtl="0">
              <a:lnSpc>
                <a:spcPct val="115000"/>
              </a:lnSpc>
              <a:spcBef>
                <a:spcPts val="0"/>
              </a:spcBef>
              <a:spcAft>
                <a:spcPts val="0"/>
              </a:spcAft>
              <a:buClr>
                <a:schemeClr val="dk1"/>
              </a:buClr>
              <a:buSzPts val="2200"/>
              <a:buChar char="●"/>
            </a:pPr>
            <a:r>
              <a:rPr lang="en-GB" sz="2200" b="1">
                <a:solidFill>
                  <a:schemeClr val="dk1"/>
                </a:solidFill>
                <a:latin typeface="Trebuchet MS"/>
                <a:ea typeface="Trebuchet MS"/>
                <a:cs typeface="Trebuchet MS"/>
                <a:sym typeface="Trebuchet MS"/>
              </a:rPr>
              <a:t>YARN:</a:t>
            </a:r>
            <a:r>
              <a:rPr lang="en-GB" sz="2200">
                <a:solidFill>
                  <a:schemeClr val="dk1"/>
                </a:solidFill>
                <a:latin typeface="Trebuchet MS"/>
                <a:ea typeface="Trebuchet MS"/>
                <a:cs typeface="Trebuchet MS"/>
                <a:sym typeface="Trebuchet MS"/>
              </a:rPr>
              <a:t> A resource management system that allocates resources to applications running on the Hadoop cluster.</a:t>
            </a:r>
            <a:endParaRPr sz="22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GB" sz="2400" b="1">
                <a:solidFill>
                  <a:schemeClr val="dk1"/>
                </a:solidFill>
                <a:latin typeface="Trebuchet MS"/>
                <a:ea typeface="Trebuchet MS"/>
                <a:cs typeface="Trebuchet MS"/>
                <a:sym typeface="Trebuchet MS"/>
              </a:rPr>
              <a:t>Use Cases:</a:t>
            </a:r>
            <a:endParaRPr sz="2400" b="1">
              <a:solidFill>
                <a:schemeClr val="dk1"/>
              </a:solidFill>
              <a:latin typeface="Trebuchet MS"/>
              <a:ea typeface="Trebuchet MS"/>
              <a:cs typeface="Trebuchet MS"/>
              <a:sym typeface="Trebuchet MS"/>
            </a:endParaRPr>
          </a:p>
          <a:p>
            <a:pPr marL="457200" lvl="0" indent="-368300" algn="l" rtl="0">
              <a:lnSpc>
                <a:spcPct val="115000"/>
              </a:lnSpc>
              <a:spcBef>
                <a:spcPts val="1200"/>
              </a:spcBef>
              <a:spcAft>
                <a:spcPts val="0"/>
              </a:spcAft>
              <a:buClr>
                <a:schemeClr val="dk1"/>
              </a:buClr>
              <a:buSzPts val="2200"/>
              <a:buFont typeface="Trebuchet MS"/>
              <a:buChar char="●"/>
            </a:pPr>
            <a:r>
              <a:rPr lang="en-GB" sz="2200">
                <a:solidFill>
                  <a:schemeClr val="dk1"/>
                </a:solidFill>
                <a:latin typeface="Trebuchet MS"/>
                <a:ea typeface="Trebuchet MS"/>
                <a:cs typeface="Trebuchet MS"/>
                <a:sym typeface="Trebuchet MS"/>
              </a:rPr>
              <a:t>Batch processing of large datasets</a:t>
            </a:r>
            <a:endParaRPr sz="2200">
              <a:solidFill>
                <a:schemeClr val="dk1"/>
              </a:solidFill>
              <a:latin typeface="Trebuchet MS"/>
              <a:ea typeface="Trebuchet MS"/>
              <a:cs typeface="Trebuchet MS"/>
              <a:sym typeface="Trebuchet MS"/>
            </a:endParaRPr>
          </a:p>
          <a:p>
            <a:pPr marL="457200" lvl="0" indent="-368300" algn="l" rtl="0">
              <a:lnSpc>
                <a:spcPct val="115000"/>
              </a:lnSpc>
              <a:spcBef>
                <a:spcPts val="0"/>
              </a:spcBef>
              <a:spcAft>
                <a:spcPts val="0"/>
              </a:spcAft>
              <a:buClr>
                <a:schemeClr val="dk1"/>
              </a:buClr>
              <a:buSzPts val="2200"/>
              <a:buFont typeface="Trebuchet MS"/>
              <a:buChar char="●"/>
            </a:pPr>
            <a:r>
              <a:rPr lang="en-GB" sz="2200">
                <a:solidFill>
                  <a:schemeClr val="dk1"/>
                </a:solidFill>
                <a:latin typeface="Trebuchet MS"/>
                <a:ea typeface="Trebuchet MS"/>
                <a:cs typeface="Trebuchet MS"/>
                <a:sym typeface="Trebuchet MS"/>
              </a:rPr>
              <a:t>Data warehousing and analytics</a:t>
            </a:r>
            <a:endParaRPr sz="2200">
              <a:solidFill>
                <a:schemeClr val="dk1"/>
              </a:solidFill>
              <a:latin typeface="Trebuchet MS"/>
              <a:ea typeface="Trebuchet MS"/>
              <a:cs typeface="Trebuchet MS"/>
              <a:sym typeface="Trebuchet MS"/>
            </a:endParaRPr>
          </a:p>
          <a:p>
            <a:pPr marL="457200" lvl="0" indent="-368300" algn="l" rtl="0">
              <a:lnSpc>
                <a:spcPct val="115000"/>
              </a:lnSpc>
              <a:spcBef>
                <a:spcPts val="0"/>
              </a:spcBef>
              <a:spcAft>
                <a:spcPts val="0"/>
              </a:spcAft>
              <a:buClr>
                <a:schemeClr val="dk1"/>
              </a:buClr>
              <a:buSzPts val="2200"/>
              <a:buFont typeface="Trebuchet MS"/>
              <a:buChar char="●"/>
            </a:pPr>
            <a:r>
              <a:rPr lang="en-GB" sz="2200">
                <a:solidFill>
                  <a:schemeClr val="dk1"/>
                </a:solidFill>
                <a:latin typeface="Trebuchet MS"/>
                <a:ea typeface="Trebuchet MS"/>
                <a:cs typeface="Trebuchet MS"/>
                <a:sym typeface="Trebuchet MS"/>
              </a:rPr>
              <a:t>ETL (Extract, Transform, Load) processes</a:t>
            </a:r>
            <a:endParaRPr sz="2200">
              <a:solidFill>
                <a:srgbClr val="141F31"/>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ff69192a1d_1_996"/>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architectures</a:t>
            </a:r>
            <a:endParaRPr/>
          </a:p>
        </p:txBody>
      </p:sp>
      <p:sp>
        <p:nvSpPr>
          <p:cNvPr id="380" name="Google Shape;380;g2ff69192a1d_1_996"/>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81" name="Google Shape;381;g2ff69192a1d_1_996"/>
          <p:cNvSpPr txBox="1"/>
          <p:nvPr/>
        </p:nvSpPr>
        <p:spPr>
          <a:xfrm>
            <a:off x="138144" y="1650450"/>
            <a:ext cx="11665200" cy="4857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2400" b="1">
                <a:solidFill>
                  <a:schemeClr val="dk1"/>
                </a:solidFill>
                <a:latin typeface="Trebuchet MS"/>
                <a:ea typeface="Trebuchet MS"/>
                <a:cs typeface="Trebuchet MS"/>
                <a:sym typeface="Trebuchet MS"/>
              </a:rPr>
              <a:t>Spark</a:t>
            </a:r>
            <a:endParaRPr sz="2400" b="1">
              <a:solidFill>
                <a:schemeClr val="dk1"/>
              </a:solidFill>
              <a:latin typeface="Trebuchet MS"/>
              <a:ea typeface="Trebuchet MS"/>
              <a:cs typeface="Trebuchet MS"/>
              <a:sym typeface="Trebuchet MS"/>
            </a:endParaRPr>
          </a:p>
          <a:p>
            <a:pPr marL="457200" lvl="0" indent="-368300" algn="l" rtl="0">
              <a:lnSpc>
                <a:spcPct val="115000"/>
              </a:lnSpc>
              <a:spcBef>
                <a:spcPts val="1200"/>
              </a:spcBef>
              <a:spcAft>
                <a:spcPts val="0"/>
              </a:spcAft>
              <a:buClr>
                <a:schemeClr val="dk1"/>
              </a:buClr>
              <a:buSzPts val="2200"/>
              <a:buChar char="●"/>
            </a:pPr>
            <a:r>
              <a:rPr lang="en-GB" sz="2200" b="1">
                <a:solidFill>
                  <a:schemeClr val="dk1"/>
                </a:solidFill>
              </a:rPr>
              <a:t>In-Memory Processing:</a:t>
            </a:r>
            <a:r>
              <a:rPr lang="en-GB" sz="2200">
                <a:solidFill>
                  <a:schemeClr val="dk1"/>
                </a:solidFill>
              </a:rPr>
              <a:t> Spark processes data in memory, which can significantly improve performance compared to disk-based processing.</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b="1">
                <a:solidFill>
                  <a:schemeClr val="dk1"/>
                </a:solidFill>
              </a:rPr>
              <a:t>Unified Architecture:</a:t>
            </a:r>
            <a:r>
              <a:rPr lang="en-GB" sz="2200">
                <a:solidFill>
                  <a:schemeClr val="dk1"/>
                </a:solidFill>
              </a:rPr>
              <a:t> Spark provides a unified architecture for batch processing, streaming, and machine learning workloads.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b="1">
                <a:solidFill>
                  <a:schemeClr val="dk1"/>
                </a:solidFill>
              </a:rPr>
              <a:t>Rich Ecosystem:</a:t>
            </a:r>
            <a:r>
              <a:rPr lang="en-GB" sz="2200">
                <a:solidFill>
                  <a:schemeClr val="dk1"/>
                </a:solidFill>
              </a:rPr>
              <a:t> Spark has a rich ecosystem of libraries and frameworks for various data processing tasks.</a:t>
            </a:r>
            <a:endParaRPr sz="2200">
              <a:solidFill>
                <a:schemeClr val="dk1"/>
              </a:solidFill>
            </a:endParaRPr>
          </a:p>
          <a:p>
            <a:pPr marL="0" lvl="0" indent="0" algn="l" rtl="0">
              <a:lnSpc>
                <a:spcPct val="115000"/>
              </a:lnSpc>
              <a:spcBef>
                <a:spcPts val="1200"/>
              </a:spcBef>
              <a:spcAft>
                <a:spcPts val="0"/>
              </a:spcAft>
              <a:buNone/>
            </a:pPr>
            <a:r>
              <a:rPr lang="en-GB" sz="2400" b="1">
                <a:solidFill>
                  <a:schemeClr val="dk1"/>
                </a:solidFill>
                <a:latin typeface="Trebuchet MS"/>
                <a:ea typeface="Trebuchet MS"/>
                <a:cs typeface="Trebuchet MS"/>
                <a:sym typeface="Trebuchet MS"/>
              </a:rPr>
              <a:t>Use Cases:</a:t>
            </a:r>
            <a:endParaRPr sz="2400" b="1">
              <a:solidFill>
                <a:schemeClr val="dk1"/>
              </a:solidFill>
              <a:latin typeface="Trebuchet MS"/>
              <a:ea typeface="Trebuchet MS"/>
              <a:cs typeface="Trebuchet MS"/>
              <a:sym typeface="Trebuchet MS"/>
            </a:endParaRPr>
          </a:p>
          <a:p>
            <a:pPr marL="457200" lvl="0" indent="-368300" algn="l" rtl="0">
              <a:lnSpc>
                <a:spcPct val="115000"/>
              </a:lnSpc>
              <a:spcBef>
                <a:spcPts val="1200"/>
              </a:spcBef>
              <a:spcAft>
                <a:spcPts val="0"/>
              </a:spcAft>
              <a:buClr>
                <a:schemeClr val="dk1"/>
              </a:buClr>
              <a:buSzPts val="2200"/>
              <a:buChar char="●"/>
            </a:pPr>
            <a:r>
              <a:rPr lang="en-GB" sz="2200">
                <a:solidFill>
                  <a:schemeClr val="dk1"/>
                </a:solidFill>
              </a:rPr>
              <a:t>Real-time data processing</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Machine learning and artificial intelligence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Interactive data analysis</a:t>
            </a:r>
            <a:endParaRPr sz="2400" b="1">
              <a:solidFill>
                <a:schemeClr val="dk1"/>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ff69192a1d_1_1003"/>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architectures</a:t>
            </a:r>
            <a:endParaRPr/>
          </a:p>
        </p:txBody>
      </p:sp>
      <p:sp>
        <p:nvSpPr>
          <p:cNvPr id="388" name="Google Shape;388;g2ff69192a1d_1_1003"/>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89" name="Google Shape;389;g2ff69192a1d_1_1003"/>
          <p:cNvSpPr txBox="1"/>
          <p:nvPr/>
        </p:nvSpPr>
        <p:spPr>
          <a:xfrm>
            <a:off x="138144" y="1650450"/>
            <a:ext cx="11665200" cy="4827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2200" b="1">
                <a:solidFill>
                  <a:schemeClr val="dk1"/>
                </a:solidFill>
                <a:latin typeface="Trebuchet MS"/>
                <a:ea typeface="Trebuchet MS"/>
                <a:cs typeface="Trebuchet MS"/>
                <a:sym typeface="Trebuchet MS"/>
              </a:rPr>
              <a:t>NoSQL Databases</a:t>
            </a:r>
            <a:endParaRPr sz="2200" b="1">
              <a:solidFill>
                <a:schemeClr val="dk1"/>
              </a:solidFill>
              <a:latin typeface="Trebuchet MS"/>
              <a:ea typeface="Trebuchet MS"/>
              <a:cs typeface="Trebuchet MS"/>
              <a:sym typeface="Trebuchet MS"/>
            </a:endParaRPr>
          </a:p>
          <a:p>
            <a:pPr marL="457200" lvl="0" indent="-355600" algn="l" rtl="0">
              <a:lnSpc>
                <a:spcPct val="115000"/>
              </a:lnSpc>
              <a:spcBef>
                <a:spcPts val="1200"/>
              </a:spcBef>
              <a:spcAft>
                <a:spcPts val="0"/>
              </a:spcAft>
              <a:buClr>
                <a:schemeClr val="dk1"/>
              </a:buClr>
              <a:buSzPts val="2000"/>
              <a:buChar char="●"/>
            </a:pPr>
            <a:r>
              <a:rPr lang="en-GB" sz="2000" b="1">
                <a:solidFill>
                  <a:schemeClr val="dk1"/>
                </a:solidFill>
                <a:latin typeface="Trebuchet MS"/>
                <a:ea typeface="Trebuchet MS"/>
                <a:cs typeface="Trebuchet MS"/>
                <a:sym typeface="Trebuchet MS"/>
              </a:rPr>
              <a:t>Key-Value Stores:</a:t>
            </a:r>
            <a:r>
              <a:rPr lang="en-GB" sz="2000">
                <a:solidFill>
                  <a:schemeClr val="dk1"/>
                </a:solidFill>
                <a:latin typeface="Trebuchet MS"/>
                <a:ea typeface="Trebuchet MS"/>
                <a:cs typeface="Trebuchet MS"/>
                <a:sym typeface="Trebuchet MS"/>
              </a:rPr>
              <a:t> Store data as key-value pairs, high performance for simple data access.</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Char char="●"/>
            </a:pPr>
            <a:r>
              <a:rPr lang="en-GB" sz="2000" b="1">
                <a:solidFill>
                  <a:schemeClr val="dk1"/>
                </a:solidFill>
                <a:latin typeface="Trebuchet MS"/>
                <a:ea typeface="Trebuchet MS"/>
                <a:cs typeface="Trebuchet MS"/>
                <a:sym typeface="Trebuchet MS"/>
              </a:rPr>
              <a:t>Document Stores:</a:t>
            </a:r>
            <a:r>
              <a:rPr lang="en-GB" sz="2000">
                <a:solidFill>
                  <a:schemeClr val="dk1"/>
                </a:solidFill>
                <a:latin typeface="Trebuchet MS"/>
                <a:ea typeface="Trebuchet MS"/>
                <a:cs typeface="Trebuchet MS"/>
                <a:sym typeface="Trebuchet MS"/>
              </a:rPr>
              <a:t> Store data as documents, suitable for semi-structured and unstructured data.</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Char char="●"/>
            </a:pPr>
            <a:r>
              <a:rPr lang="en-GB" sz="2000" b="1">
                <a:solidFill>
                  <a:schemeClr val="dk1"/>
                </a:solidFill>
                <a:latin typeface="Trebuchet MS"/>
                <a:ea typeface="Trebuchet MS"/>
                <a:cs typeface="Trebuchet MS"/>
                <a:sym typeface="Trebuchet MS"/>
              </a:rPr>
              <a:t>Wide-Column Stores:</a:t>
            </a:r>
            <a:r>
              <a:rPr lang="en-GB" sz="2000">
                <a:solidFill>
                  <a:schemeClr val="dk1"/>
                </a:solidFill>
                <a:latin typeface="Trebuchet MS"/>
                <a:ea typeface="Trebuchet MS"/>
                <a:cs typeface="Trebuchet MS"/>
                <a:sym typeface="Trebuchet MS"/>
              </a:rPr>
              <a:t> Store data as columns, </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Char char="●"/>
            </a:pPr>
            <a:r>
              <a:rPr lang="en-GB" sz="2000" b="1">
                <a:solidFill>
                  <a:schemeClr val="dk1"/>
                </a:solidFill>
                <a:latin typeface="Trebuchet MS"/>
                <a:ea typeface="Trebuchet MS"/>
                <a:cs typeface="Trebuchet MS"/>
                <a:sym typeface="Trebuchet MS"/>
              </a:rPr>
              <a:t>Graph Databases:</a:t>
            </a:r>
            <a:r>
              <a:rPr lang="en-GB" sz="2000">
                <a:solidFill>
                  <a:schemeClr val="dk1"/>
                </a:solidFill>
                <a:latin typeface="Trebuchet MS"/>
                <a:ea typeface="Trebuchet MS"/>
                <a:cs typeface="Trebuchet MS"/>
                <a:sym typeface="Trebuchet MS"/>
              </a:rPr>
              <a:t> Store data as nodes and relationships, making them ideal for graph-based analysis.</a:t>
            </a:r>
            <a:endParaRPr sz="20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GB" sz="2200" b="1">
                <a:solidFill>
                  <a:schemeClr val="dk1"/>
                </a:solidFill>
                <a:latin typeface="Trebuchet MS"/>
                <a:ea typeface="Trebuchet MS"/>
                <a:cs typeface="Trebuchet MS"/>
                <a:sym typeface="Trebuchet MS"/>
              </a:rPr>
              <a:t>Use Cases:</a:t>
            </a:r>
            <a:endParaRPr sz="2200" b="1">
              <a:solidFill>
                <a:schemeClr val="dk1"/>
              </a:solidFill>
              <a:latin typeface="Trebuchet MS"/>
              <a:ea typeface="Trebuchet MS"/>
              <a:cs typeface="Trebuchet MS"/>
              <a:sym typeface="Trebuchet MS"/>
            </a:endParaRPr>
          </a:p>
          <a:p>
            <a:pPr marL="457200" lvl="0" indent="-355600" algn="l" rtl="0">
              <a:lnSpc>
                <a:spcPct val="115000"/>
              </a:lnSpc>
              <a:spcBef>
                <a:spcPts val="1200"/>
              </a:spcBef>
              <a:spcAft>
                <a:spcPts val="0"/>
              </a:spcAft>
              <a:buClr>
                <a:schemeClr val="dk1"/>
              </a:buClr>
              <a:buSzPts val="2000"/>
              <a:buFont typeface="Trebuchet MS"/>
              <a:buChar char="●"/>
            </a:pPr>
            <a:r>
              <a:rPr lang="en-GB" sz="2000">
                <a:solidFill>
                  <a:schemeClr val="dk1"/>
                </a:solidFill>
                <a:latin typeface="Trebuchet MS"/>
                <a:ea typeface="Trebuchet MS"/>
                <a:cs typeface="Trebuchet MS"/>
                <a:sym typeface="Trebuchet MS"/>
              </a:rPr>
              <a:t>Real-time applications</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Font typeface="Trebuchet MS"/>
              <a:buChar char="●"/>
            </a:pPr>
            <a:r>
              <a:rPr lang="en-GB" sz="2000">
                <a:solidFill>
                  <a:schemeClr val="dk1"/>
                </a:solidFill>
                <a:latin typeface="Trebuchet MS"/>
                <a:ea typeface="Trebuchet MS"/>
                <a:cs typeface="Trebuchet MS"/>
                <a:sym typeface="Trebuchet MS"/>
              </a:rPr>
              <a:t>Content management systems</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Font typeface="Trebuchet MS"/>
              <a:buChar char="●"/>
            </a:pPr>
            <a:r>
              <a:rPr lang="en-GB" sz="2000">
                <a:solidFill>
                  <a:schemeClr val="dk1"/>
                </a:solidFill>
                <a:latin typeface="Trebuchet MS"/>
                <a:ea typeface="Trebuchet MS"/>
                <a:cs typeface="Trebuchet MS"/>
                <a:sym typeface="Trebuchet MS"/>
              </a:rPr>
              <a:t>Social networking platforms</a:t>
            </a:r>
            <a:endParaRPr sz="2000">
              <a:solidFill>
                <a:schemeClr val="dk1"/>
              </a:solidFill>
              <a:latin typeface="Trebuchet MS"/>
              <a:ea typeface="Trebuchet MS"/>
              <a:cs typeface="Trebuchet MS"/>
              <a:sym typeface="Trebuchet MS"/>
            </a:endParaRPr>
          </a:p>
          <a:p>
            <a:pPr marL="457200" lvl="0" indent="-355600" algn="l" rtl="0">
              <a:lnSpc>
                <a:spcPct val="115000"/>
              </a:lnSpc>
              <a:spcBef>
                <a:spcPts val="0"/>
              </a:spcBef>
              <a:spcAft>
                <a:spcPts val="0"/>
              </a:spcAft>
              <a:buClr>
                <a:schemeClr val="dk1"/>
              </a:buClr>
              <a:buSzPts val="2000"/>
              <a:buFont typeface="Trebuchet MS"/>
              <a:buChar char="●"/>
            </a:pPr>
            <a:r>
              <a:rPr lang="en-GB" sz="2000">
                <a:solidFill>
                  <a:schemeClr val="dk1"/>
                </a:solidFill>
                <a:latin typeface="Trebuchet MS"/>
                <a:ea typeface="Trebuchet MS"/>
                <a:cs typeface="Trebuchet MS"/>
                <a:sym typeface="Trebuchet MS"/>
              </a:rPr>
              <a:t>Recommendation systems</a:t>
            </a:r>
            <a:endParaRPr sz="2000" b="1">
              <a:solidFill>
                <a:schemeClr val="dk1"/>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ff69192a1d_1_1010"/>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Pre-processing</a:t>
            </a:r>
            <a:endParaRPr/>
          </a:p>
        </p:txBody>
      </p:sp>
      <p:sp>
        <p:nvSpPr>
          <p:cNvPr id="396" name="Google Shape;396;g2ff69192a1d_1_1010"/>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397" name="Google Shape;397;g2ff69192a1d_1_1010"/>
          <p:cNvSpPr txBox="1"/>
          <p:nvPr/>
        </p:nvSpPr>
        <p:spPr>
          <a:xfrm>
            <a:off x="138144" y="1650450"/>
            <a:ext cx="11665200" cy="4202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GB" sz="3000">
                <a:solidFill>
                  <a:schemeClr val="dk1"/>
                </a:solidFill>
                <a:latin typeface="Trebuchet MS"/>
                <a:ea typeface="Trebuchet MS"/>
                <a:cs typeface="Trebuchet MS"/>
                <a:sym typeface="Trebuchet MS"/>
              </a:rPr>
              <a:t>Data preprocessing is a crucial step in the data science pipeline, involving various techniques to prepare raw data for analysis. It ensures data quality, consistency, and suitability for modeling.</a:t>
            </a:r>
            <a:endParaRPr sz="30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endParaRPr sz="3000" b="1">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GB" sz="3000" b="1">
                <a:solidFill>
                  <a:schemeClr val="dk1"/>
                </a:solidFill>
                <a:latin typeface="Trebuchet MS"/>
                <a:ea typeface="Trebuchet MS"/>
                <a:cs typeface="Trebuchet MS"/>
                <a:sym typeface="Trebuchet MS"/>
              </a:rPr>
              <a:t>It involves Cleaning, Integration, Transformation, and Reduction</a:t>
            </a:r>
            <a:endParaRPr sz="3000" b="1">
              <a:solidFill>
                <a:schemeClr val="dk1"/>
              </a:solidFill>
              <a:latin typeface="Trebuchet MS"/>
              <a:ea typeface="Trebuchet MS"/>
              <a:cs typeface="Trebuchet MS"/>
              <a:sym typeface="Trebuchet MS"/>
            </a:endParaRPr>
          </a:p>
          <a:p>
            <a:pPr marL="457200" lvl="0" indent="0" algn="l" rtl="0">
              <a:lnSpc>
                <a:spcPct val="115000"/>
              </a:lnSpc>
              <a:spcBef>
                <a:spcPts val="1200"/>
              </a:spcBef>
              <a:spcAft>
                <a:spcPts val="1200"/>
              </a:spcAft>
              <a:buNone/>
            </a:pPr>
            <a:endParaRPr sz="3000" b="1">
              <a:solidFill>
                <a:schemeClr val="dk1"/>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ff69192a1d_1_1017"/>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pre-processing</a:t>
            </a:r>
            <a:endParaRPr/>
          </a:p>
        </p:txBody>
      </p:sp>
      <p:sp>
        <p:nvSpPr>
          <p:cNvPr id="404" name="Google Shape;404;g2ff69192a1d_1_1017"/>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405" name="Google Shape;405;g2ff69192a1d_1_1017"/>
          <p:cNvSpPr txBox="1"/>
          <p:nvPr/>
        </p:nvSpPr>
        <p:spPr>
          <a:xfrm>
            <a:off x="138144" y="1650450"/>
            <a:ext cx="11665200" cy="5204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3000" b="1">
                <a:solidFill>
                  <a:schemeClr val="dk1"/>
                </a:solidFill>
                <a:latin typeface="Trebuchet MS"/>
                <a:ea typeface="Trebuchet MS"/>
                <a:cs typeface="Trebuchet MS"/>
                <a:sym typeface="Trebuchet MS"/>
              </a:rPr>
              <a:t>Cleaning</a:t>
            </a:r>
            <a:endParaRPr sz="3000" b="1">
              <a:solidFill>
                <a:schemeClr val="dk1"/>
              </a:solidFill>
              <a:latin typeface="Trebuchet MS"/>
              <a:ea typeface="Trebuchet MS"/>
              <a:cs typeface="Trebuchet MS"/>
              <a:sym typeface="Trebuchet MS"/>
            </a:endParaRPr>
          </a:p>
          <a:p>
            <a:pPr marL="457200" lvl="0" indent="-406400" algn="l" rtl="0">
              <a:lnSpc>
                <a:spcPct val="115000"/>
              </a:lnSpc>
              <a:spcBef>
                <a:spcPts val="120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Handling missing values:</a:t>
            </a:r>
            <a:r>
              <a:rPr lang="en-GB" sz="2800">
                <a:solidFill>
                  <a:schemeClr val="dk1"/>
                </a:solidFill>
                <a:latin typeface="Trebuchet MS"/>
                <a:ea typeface="Trebuchet MS"/>
                <a:cs typeface="Trebuchet MS"/>
                <a:sym typeface="Trebuchet MS"/>
              </a:rPr>
              <a:t> Imputation techniques (mean, median, mode, regression, etc.) or deletion.</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Dealing with outliers:</a:t>
            </a:r>
            <a:r>
              <a:rPr lang="en-GB" sz="2800">
                <a:solidFill>
                  <a:schemeClr val="dk1"/>
                </a:solidFill>
                <a:latin typeface="Trebuchet MS"/>
                <a:ea typeface="Trebuchet MS"/>
                <a:cs typeface="Trebuchet MS"/>
                <a:sym typeface="Trebuchet MS"/>
              </a:rPr>
              <a:t> Identification (statistical methods, visualization) and removal or correction.</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Noise reduction:</a:t>
            </a:r>
            <a:r>
              <a:rPr lang="en-GB" sz="2800">
                <a:solidFill>
                  <a:schemeClr val="dk1"/>
                </a:solidFill>
                <a:latin typeface="Trebuchet MS"/>
                <a:ea typeface="Trebuchet MS"/>
                <a:cs typeface="Trebuchet MS"/>
                <a:sym typeface="Trebuchet MS"/>
              </a:rPr>
              <a:t> Smoothing techniques (e.g., moving average) to remove noise or inconsistencies.</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Data correction:</a:t>
            </a:r>
            <a:r>
              <a:rPr lang="en-GB" sz="2800">
                <a:solidFill>
                  <a:schemeClr val="dk1"/>
                </a:solidFill>
                <a:latin typeface="Trebuchet MS"/>
                <a:ea typeface="Trebuchet MS"/>
                <a:cs typeface="Trebuchet MS"/>
                <a:sym typeface="Trebuchet MS"/>
              </a:rPr>
              <a:t> Identifying and correcting errors or inconsistencies in the data.</a:t>
            </a:r>
            <a:endParaRPr sz="2800">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Font typeface="Trebuchet MS"/>
              <a:buChar char="●"/>
            </a:pPr>
            <a:endParaRPr sz="3000" b="1">
              <a:solidFill>
                <a:schemeClr val="dk1"/>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ff69192a1d_1_1024"/>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pre-processing</a:t>
            </a:r>
            <a:endParaRPr/>
          </a:p>
        </p:txBody>
      </p:sp>
      <p:sp>
        <p:nvSpPr>
          <p:cNvPr id="412" name="Google Shape;412;g2ff69192a1d_1_1024"/>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413" name="Google Shape;413;g2ff69192a1d_1_1024"/>
          <p:cNvSpPr txBox="1"/>
          <p:nvPr/>
        </p:nvSpPr>
        <p:spPr>
          <a:xfrm>
            <a:off x="138144" y="1650450"/>
            <a:ext cx="11665200" cy="4335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3000" b="1">
                <a:solidFill>
                  <a:schemeClr val="dk1"/>
                </a:solidFill>
                <a:latin typeface="Trebuchet MS"/>
                <a:ea typeface="Trebuchet MS"/>
                <a:cs typeface="Trebuchet MS"/>
                <a:sym typeface="Trebuchet MS"/>
              </a:rPr>
              <a:t>Integration</a:t>
            </a:r>
            <a:endParaRPr sz="3000" b="1">
              <a:solidFill>
                <a:schemeClr val="dk1"/>
              </a:solidFill>
              <a:latin typeface="Trebuchet MS"/>
              <a:ea typeface="Trebuchet MS"/>
              <a:cs typeface="Trebuchet MS"/>
              <a:sym typeface="Trebuchet MS"/>
            </a:endParaRPr>
          </a:p>
          <a:p>
            <a:pPr marL="457200" lvl="0" indent="-406400" algn="l" rtl="0">
              <a:lnSpc>
                <a:spcPct val="115000"/>
              </a:lnSpc>
              <a:spcBef>
                <a:spcPts val="120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Merging datasets:</a:t>
            </a:r>
            <a:r>
              <a:rPr lang="en-GB" sz="2800">
                <a:solidFill>
                  <a:schemeClr val="dk1"/>
                </a:solidFill>
                <a:latin typeface="Trebuchet MS"/>
                <a:ea typeface="Trebuchet MS"/>
                <a:cs typeface="Trebuchet MS"/>
                <a:sym typeface="Trebuchet MS"/>
              </a:rPr>
              <a:t> Combining multiple datasets based on common keys or identifiers.</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Data standardization:</a:t>
            </a:r>
            <a:r>
              <a:rPr lang="en-GB" sz="2800">
                <a:solidFill>
                  <a:schemeClr val="dk1"/>
                </a:solidFill>
                <a:latin typeface="Trebuchet MS"/>
                <a:ea typeface="Trebuchet MS"/>
                <a:cs typeface="Trebuchet MS"/>
                <a:sym typeface="Trebuchet MS"/>
              </a:rPr>
              <a:t> Ensuring consistency in data formats, units, and encoding.</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Entity resolution:</a:t>
            </a:r>
            <a:r>
              <a:rPr lang="en-GB" sz="2800">
                <a:solidFill>
                  <a:schemeClr val="dk1"/>
                </a:solidFill>
                <a:latin typeface="Trebuchet MS"/>
                <a:ea typeface="Trebuchet MS"/>
                <a:cs typeface="Trebuchet MS"/>
                <a:sym typeface="Trebuchet MS"/>
              </a:rPr>
              <a:t> Identifying and merging duplicate records representing the same entity.</a:t>
            </a:r>
            <a:endParaRPr sz="2800">
              <a:solidFill>
                <a:schemeClr val="dk1"/>
              </a:solidFill>
              <a:latin typeface="Trebuchet MS"/>
              <a:ea typeface="Trebuchet MS"/>
              <a:cs typeface="Trebuchet MS"/>
              <a:sym typeface="Trebuchet MS"/>
            </a:endParaRPr>
          </a:p>
          <a:p>
            <a:pPr marL="457200" lvl="0" indent="0" algn="ctr" rtl="0">
              <a:lnSpc>
                <a:spcPct val="115000"/>
              </a:lnSpc>
              <a:spcBef>
                <a:spcPts val="1200"/>
              </a:spcBef>
              <a:spcAft>
                <a:spcPts val="1200"/>
              </a:spcAft>
              <a:buNone/>
            </a:pPr>
            <a:r>
              <a:rPr lang="en-GB" sz="2800">
                <a:solidFill>
                  <a:schemeClr val="dk1"/>
                </a:solidFill>
                <a:latin typeface="Trebuchet MS"/>
                <a:ea typeface="Trebuchet MS"/>
                <a:cs typeface="Trebuchet MS"/>
                <a:sym typeface="Trebuchet MS"/>
              </a:rPr>
              <a:t> </a:t>
            </a:r>
            <a:r>
              <a:rPr lang="en-GB" sz="2800">
                <a:solidFill>
                  <a:schemeClr val="dk1"/>
                </a:solidFill>
                <a:highlight>
                  <a:srgbClr val="00C0EB"/>
                </a:highlight>
                <a:latin typeface="Trebuchet MS"/>
                <a:ea typeface="Trebuchet MS"/>
                <a:cs typeface="Trebuchet MS"/>
                <a:sym typeface="Trebuchet MS"/>
              </a:rPr>
              <a:t>Key for descriptive and predictive analysis</a:t>
            </a:r>
            <a:endParaRPr sz="2800">
              <a:solidFill>
                <a:schemeClr val="dk1"/>
              </a:solidFill>
              <a:highlight>
                <a:srgbClr val="00C0EB"/>
              </a:highlight>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ff69192a1d_1_1031"/>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pre-processing</a:t>
            </a:r>
            <a:endParaRPr/>
          </a:p>
        </p:txBody>
      </p:sp>
      <p:sp>
        <p:nvSpPr>
          <p:cNvPr id="420" name="Google Shape;420;g2ff69192a1d_1_1031"/>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421" name="Google Shape;421;g2ff69192a1d_1_1031"/>
          <p:cNvSpPr txBox="1"/>
          <p:nvPr/>
        </p:nvSpPr>
        <p:spPr>
          <a:xfrm>
            <a:off x="138144" y="1650450"/>
            <a:ext cx="11665200" cy="4888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3000" b="1">
                <a:solidFill>
                  <a:schemeClr val="dk1"/>
                </a:solidFill>
                <a:latin typeface="Trebuchet MS"/>
                <a:ea typeface="Trebuchet MS"/>
                <a:cs typeface="Trebuchet MS"/>
                <a:sym typeface="Trebuchet MS"/>
              </a:rPr>
              <a:t>Transformation</a:t>
            </a:r>
            <a:endParaRPr sz="3000" b="1">
              <a:solidFill>
                <a:schemeClr val="dk1"/>
              </a:solidFill>
              <a:latin typeface="Trebuchet MS"/>
              <a:ea typeface="Trebuchet MS"/>
              <a:cs typeface="Trebuchet MS"/>
              <a:sym typeface="Trebuchet MS"/>
            </a:endParaRPr>
          </a:p>
          <a:p>
            <a:pPr marL="457200" lvl="0" indent="-406400" algn="l" rtl="0">
              <a:lnSpc>
                <a:spcPct val="115000"/>
              </a:lnSpc>
              <a:spcBef>
                <a:spcPts val="120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Normalization:</a:t>
            </a:r>
            <a:r>
              <a:rPr lang="en-GB" sz="2800">
                <a:solidFill>
                  <a:schemeClr val="dk1"/>
                </a:solidFill>
                <a:latin typeface="Trebuchet MS"/>
                <a:ea typeface="Trebuchet MS"/>
                <a:cs typeface="Trebuchet MS"/>
                <a:sym typeface="Trebuchet MS"/>
              </a:rPr>
              <a:t> Scaling data to a specific range (e.g., 0-1) to improve model performance (e.g. converting categorical data).</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Feature engineering:</a:t>
            </a:r>
            <a:r>
              <a:rPr lang="en-GB" sz="2800">
                <a:solidFill>
                  <a:schemeClr val="dk1"/>
                </a:solidFill>
                <a:latin typeface="Trebuchet MS"/>
                <a:ea typeface="Trebuchet MS"/>
                <a:cs typeface="Trebuchet MS"/>
                <a:sym typeface="Trebuchet MS"/>
              </a:rPr>
              <a:t> Creating new features from existing ones to capture relevant information.</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Aggregation:</a:t>
            </a:r>
            <a:r>
              <a:rPr lang="en-GB" sz="2800">
                <a:solidFill>
                  <a:schemeClr val="dk1"/>
                </a:solidFill>
                <a:latin typeface="Trebuchet MS"/>
                <a:ea typeface="Trebuchet MS"/>
                <a:cs typeface="Trebuchet MS"/>
                <a:sym typeface="Trebuchet MS"/>
              </a:rPr>
              <a:t> Combining multiple data points into a single value (e.g., calculating averages or sums).</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Discretization:</a:t>
            </a:r>
            <a:r>
              <a:rPr lang="en-GB" sz="2800">
                <a:solidFill>
                  <a:schemeClr val="dk1"/>
                </a:solidFill>
                <a:latin typeface="Trebuchet MS"/>
                <a:ea typeface="Trebuchet MS"/>
                <a:cs typeface="Trebuchet MS"/>
                <a:sym typeface="Trebuchet MS"/>
              </a:rPr>
              <a:t> Converting continuous data into discrete categories.</a:t>
            </a:r>
            <a:endParaRPr sz="2800">
              <a:solidFill>
                <a:schemeClr val="dk1"/>
              </a:solidFill>
              <a:latin typeface="Trebuchet MS"/>
              <a:ea typeface="Trebuchet MS"/>
              <a:cs typeface="Trebuchet MS"/>
              <a:sym typeface="Trebuchet MS"/>
            </a:endParaRPr>
          </a:p>
          <a:p>
            <a:pPr marL="0" lvl="0" indent="0" algn="l" rtl="0">
              <a:lnSpc>
                <a:spcPct val="115000"/>
              </a:lnSpc>
              <a:spcBef>
                <a:spcPts val="1400"/>
              </a:spcBef>
              <a:spcAft>
                <a:spcPts val="400"/>
              </a:spcAft>
              <a:buNone/>
            </a:pPr>
            <a:endParaRPr sz="3000" b="1">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497D"/>
              </a:buClr>
              <a:buSzPct val="100000"/>
              <a:buFont typeface="Trebuchet MS"/>
              <a:buNone/>
            </a:pPr>
            <a:r>
              <a:rPr lang="en-GB"/>
              <a:t>Lecture Objectives and Learning outcomes</a:t>
            </a:r>
            <a:endParaRPr/>
          </a:p>
        </p:txBody>
      </p:sp>
      <p:sp>
        <p:nvSpPr>
          <p:cNvPr id="140" name="Google Shape;140;p2"/>
          <p:cNvSpPr txBox="1">
            <a:spLocks noGrp="1"/>
          </p:cNvSpPr>
          <p:nvPr>
            <p:ph type="body" idx="1"/>
          </p:nvPr>
        </p:nvSpPr>
        <p:spPr>
          <a:xfrm>
            <a:off x="586740" y="1687514"/>
            <a:ext cx="10767060" cy="448945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SzPct val="142857"/>
              <a:buNone/>
            </a:pPr>
            <a:r>
              <a:rPr lang="en-GB"/>
              <a:t>The Objectives of this lecture are : </a:t>
            </a:r>
            <a:endParaRPr/>
          </a:p>
          <a:p>
            <a:pPr marL="228600" lvl="0" indent="-266700" algn="l" rtl="0">
              <a:lnSpc>
                <a:spcPct val="90000"/>
              </a:lnSpc>
              <a:spcBef>
                <a:spcPts val="1000"/>
              </a:spcBef>
              <a:spcAft>
                <a:spcPts val="0"/>
              </a:spcAft>
              <a:buSzPct val="142857"/>
              <a:buChar char="❑"/>
            </a:pPr>
            <a:r>
              <a:rPr lang="en-GB"/>
              <a:t>Understand the </a:t>
            </a:r>
            <a:r>
              <a:rPr lang="en-GB" sz="2700"/>
              <a:t>characteristics, challenges, and opportunities</a:t>
            </a:r>
            <a:r>
              <a:rPr lang="en-GB"/>
              <a:t> of big data</a:t>
            </a:r>
            <a:endParaRPr/>
          </a:p>
          <a:p>
            <a:pPr marL="228600" lvl="0" indent="-266700" algn="l" rtl="0">
              <a:lnSpc>
                <a:spcPct val="90000"/>
              </a:lnSpc>
              <a:spcBef>
                <a:spcPts val="1000"/>
              </a:spcBef>
              <a:spcAft>
                <a:spcPts val="0"/>
              </a:spcAft>
              <a:buSzPct val="142857"/>
              <a:buChar char="❑"/>
            </a:pPr>
            <a:r>
              <a:rPr lang="en-GB"/>
              <a:t>Learn about the big data architectures</a:t>
            </a:r>
            <a:endParaRPr/>
          </a:p>
          <a:p>
            <a:pPr marL="228600" lvl="0" indent="-266700" algn="l" rtl="0">
              <a:lnSpc>
                <a:spcPct val="90000"/>
              </a:lnSpc>
              <a:spcBef>
                <a:spcPts val="1000"/>
              </a:spcBef>
              <a:spcAft>
                <a:spcPts val="0"/>
              </a:spcAft>
              <a:buSzPct val="142857"/>
              <a:buChar char="❑"/>
            </a:pPr>
            <a:r>
              <a:rPr lang="en-GB"/>
              <a:t>Learn about big data storage and management.</a:t>
            </a:r>
            <a:endParaRPr/>
          </a:p>
          <a:p>
            <a:pPr marL="228600" lvl="0" indent="-266700" algn="l" rtl="0">
              <a:lnSpc>
                <a:spcPct val="90000"/>
              </a:lnSpc>
              <a:spcBef>
                <a:spcPts val="1000"/>
              </a:spcBef>
              <a:spcAft>
                <a:spcPts val="0"/>
              </a:spcAft>
              <a:buSzPct val="142857"/>
              <a:buChar char="❑"/>
            </a:pPr>
            <a:r>
              <a:rPr lang="en-GB"/>
              <a:t>Understand the principles of data pre-processing.</a:t>
            </a:r>
            <a:endParaRPr/>
          </a:p>
          <a:p>
            <a:pPr marL="0" lvl="0" indent="0" algn="l" rtl="0">
              <a:lnSpc>
                <a:spcPct val="90000"/>
              </a:lnSpc>
              <a:spcBef>
                <a:spcPts val="1000"/>
              </a:spcBef>
              <a:spcAft>
                <a:spcPts val="0"/>
              </a:spcAft>
              <a:buSzPct val="142857"/>
              <a:buNone/>
            </a:pPr>
            <a:endParaRPr/>
          </a:p>
          <a:p>
            <a:pPr marL="0" lvl="0" indent="0" algn="l" rtl="0">
              <a:lnSpc>
                <a:spcPct val="90000"/>
              </a:lnSpc>
              <a:spcBef>
                <a:spcPts val="1000"/>
              </a:spcBef>
              <a:spcAft>
                <a:spcPts val="0"/>
              </a:spcAft>
              <a:buSzPct val="142857"/>
              <a:buNone/>
            </a:pPr>
            <a:r>
              <a:rPr lang="en-GB"/>
              <a:t>By the end of this lecture, students should be able to:</a:t>
            </a:r>
            <a:endParaRPr/>
          </a:p>
          <a:p>
            <a:pPr marL="228600" lvl="0" indent="-266700" algn="l" rtl="0">
              <a:lnSpc>
                <a:spcPct val="90000"/>
              </a:lnSpc>
              <a:spcBef>
                <a:spcPts val="1000"/>
              </a:spcBef>
              <a:spcAft>
                <a:spcPts val="0"/>
              </a:spcAft>
              <a:buSzPct val="142857"/>
              <a:buChar char="❑"/>
            </a:pPr>
            <a:r>
              <a:rPr lang="en-GB"/>
              <a:t>Have an understanding of the applications of big data.</a:t>
            </a:r>
            <a:endParaRPr/>
          </a:p>
          <a:p>
            <a:pPr marL="228600" lvl="0" indent="-266700" algn="l" rtl="0">
              <a:lnSpc>
                <a:spcPct val="90000"/>
              </a:lnSpc>
              <a:spcBef>
                <a:spcPts val="1000"/>
              </a:spcBef>
              <a:spcAft>
                <a:spcPts val="0"/>
              </a:spcAft>
              <a:buSzPct val="142857"/>
              <a:buChar char="❑"/>
            </a:pPr>
            <a:r>
              <a:rPr lang="en-GB"/>
              <a:t>Use python libraries to manage and pre-process big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ff69192a1d_1_1038"/>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Big Data pre-processing</a:t>
            </a:r>
            <a:endParaRPr/>
          </a:p>
        </p:txBody>
      </p:sp>
      <p:sp>
        <p:nvSpPr>
          <p:cNvPr id="428" name="Google Shape;428;g2ff69192a1d_1_1038"/>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429" name="Google Shape;429;g2ff69192a1d_1_1038"/>
          <p:cNvSpPr txBox="1"/>
          <p:nvPr/>
        </p:nvSpPr>
        <p:spPr>
          <a:xfrm>
            <a:off x="138144" y="1650450"/>
            <a:ext cx="11665200" cy="4581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None/>
            </a:pPr>
            <a:r>
              <a:rPr lang="en-GB" sz="3000" b="1">
                <a:solidFill>
                  <a:schemeClr val="dk1"/>
                </a:solidFill>
                <a:latin typeface="Trebuchet MS"/>
                <a:ea typeface="Trebuchet MS"/>
                <a:cs typeface="Trebuchet MS"/>
                <a:sym typeface="Trebuchet MS"/>
              </a:rPr>
              <a:t>Reduction</a:t>
            </a:r>
            <a:endParaRPr sz="3000" b="1">
              <a:solidFill>
                <a:schemeClr val="dk1"/>
              </a:solidFill>
              <a:latin typeface="Trebuchet MS"/>
              <a:ea typeface="Trebuchet MS"/>
              <a:cs typeface="Trebuchet MS"/>
              <a:sym typeface="Trebuchet MS"/>
            </a:endParaRPr>
          </a:p>
          <a:p>
            <a:pPr marL="457200" lvl="0" indent="-406400" algn="l" rtl="0">
              <a:lnSpc>
                <a:spcPct val="115000"/>
              </a:lnSpc>
              <a:spcBef>
                <a:spcPts val="120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Dimensionality reduction:</a:t>
            </a:r>
            <a:r>
              <a:rPr lang="en-GB" sz="2800">
                <a:solidFill>
                  <a:schemeClr val="dk1"/>
                </a:solidFill>
                <a:latin typeface="Trebuchet MS"/>
                <a:ea typeface="Trebuchet MS"/>
                <a:cs typeface="Trebuchet MS"/>
                <a:sym typeface="Trebuchet MS"/>
              </a:rPr>
              <a:t> Reducing the number of features while preserving essential information.</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Feature selection:</a:t>
            </a:r>
            <a:r>
              <a:rPr lang="en-GB" sz="2800">
                <a:solidFill>
                  <a:schemeClr val="dk1"/>
                </a:solidFill>
                <a:latin typeface="Trebuchet MS"/>
                <a:ea typeface="Trebuchet MS"/>
                <a:cs typeface="Trebuchet MS"/>
                <a:sym typeface="Trebuchet MS"/>
              </a:rPr>
              <a:t> Choosing the most relevant features for analysis.</a:t>
            </a:r>
            <a:endParaRPr sz="2800">
              <a:solidFill>
                <a:schemeClr val="dk1"/>
              </a:solidFill>
              <a:latin typeface="Trebuchet MS"/>
              <a:ea typeface="Trebuchet MS"/>
              <a:cs typeface="Trebuchet MS"/>
              <a:sym typeface="Trebuchet MS"/>
            </a:endParaRPr>
          </a:p>
          <a:p>
            <a:pPr marL="457200" lvl="0" indent="-406400" algn="l" rtl="0">
              <a:lnSpc>
                <a:spcPct val="115000"/>
              </a:lnSpc>
              <a:spcBef>
                <a:spcPts val="0"/>
              </a:spcBef>
              <a:spcAft>
                <a:spcPts val="0"/>
              </a:spcAft>
              <a:buClr>
                <a:schemeClr val="dk1"/>
              </a:buClr>
              <a:buSzPts val="2800"/>
              <a:buChar char="●"/>
            </a:pPr>
            <a:r>
              <a:rPr lang="en-GB" sz="2800" b="1">
                <a:solidFill>
                  <a:schemeClr val="dk1"/>
                </a:solidFill>
                <a:latin typeface="Trebuchet MS"/>
                <a:ea typeface="Trebuchet MS"/>
                <a:cs typeface="Trebuchet MS"/>
                <a:sym typeface="Trebuchet MS"/>
              </a:rPr>
              <a:t>Sampling:</a:t>
            </a:r>
            <a:r>
              <a:rPr lang="en-GB" sz="2800">
                <a:solidFill>
                  <a:schemeClr val="dk1"/>
                </a:solidFill>
                <a:latin typeface="Trebuchet MS"/>
                <a:ea typeface="Trebuchet MS"/>
                <a:cs typeface="Trebuchet MS"/>
                <a:sym typeface="Trebuchet MS"/>
              </a:rPr>
              <a:t> Selecting a subset of data for analysis to reduce processing time.</a:t>
            </a:r>
            <a:endParaRPr sz="2800">
              <a:solidFill>
                <a:schemeClr val="dk1"/>
              </a:solidFill>
              <a:latin typeface="Trebuchet MS"/>
              <a:ea typeface="Trebuchet MS"/>
              <a:cs typeface="Trebuchet MS"/>
              <a:sym typeface="Trebuchet MS"/>
            </a:endParaRPr>
          </a:p>
          <a:p>
            <a:pPr marL="457200" lvl="0" indent="0" algn="l" rtl="0">
              <a:lnSpc>
                <a:spcPct val="115000"/>
              </a:lnSpc>
              <a:spcBef>
                <a:spcPts val="1200"/>
              </a:spcBef>
              <a:spcAft>
                <a:spcPts val="0"/>
              </a:spcAft>
              <a:buNone/>
            </a:pPr>
            <a:r>
              <a:rPr lang="en-GB" sz="3000">
                <a:solidFill>
                  <a:schemeClr val="dk1"/>
                </a:solidFill>
                <a:latin typeface="Trebuchet MS"/>
                <a:ea typeface="Trebuchet MS"/>
                <a:cs typeface="Trebuchet MS"/>
                <a:sym typeface="Trebuchet MS"/>
              </a:rPr>
              <a:t>                   </a:t>
            </a:r>
            <a:r>
              <a:rPr lang="en-GB" sz="3000">
                <a:solidFill>
                  <a:schemeClr val="dk1"/>
                </a:solidFill>
                <a:highlight>
                  <a:srgbClr val="00C0EB"/>
                </a:highlight>
                <a:latin typeface="Trebuchet MS"/>
                <a:ea typeface="Trebuchet MS"/>
                <a:cs typeface="Trebuchet MS"/>
                <a:sym typeface="Trebuchet MS"/>
              </a:rPr>
              <a:t>Key for predictive analysis</a:t>
            </a:r>
            <a:endParaRPr sz="3000">
              <a:solidFill>
                <a:schemeClr val="dk1"/>
              </a:solidFill>
              <a:highlight>
                <a:srgbClr val="00C0EB"/>
              </a:highlight>
              <a:latin typeface="Trebuchet MS"/>
              <a:ea typeface="Trebuchet MS"/>
              <a:cs typeface="Trebuchet MS"/>
              <a:sym typeface="Trebuchet MS"/>
            </a:endParaRPr>
          </a:p>
          <a:p>
            <a:pPr marL="0" lvl="0" indent="0" algn="l" rtl="0">
              <a:lnSpc>
                <a:spcPct val="115000"/>
              </a:lnSpc>
              <a:spcBef>
                <a:spcPts val="1400"/>
              </a:spcBef>
              <a:spcAft>
                <a:spcPts val="400"/>
              </a:spcAft>
              <a:buNone/>
            </a:pPr>
            <a:endParaRPr sz="3000" b="1">
              <a:solidFill>
                <a:schemeClr val="dk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0"/>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497D"/>
              </a:buClr>
              <a:buSzPts val="1800"/>
              <a:buNone/>
            </a:pPr>
            <a:r>
              <a:rPr lang="en-GB" dirty="0"/>
              <a:t>Data pre-processing using R</a:t>
            </a:r>
            <a:endParaRPr dirty="0"/>
          </a:p>
        </p:txBody>
      </p:sp>
      <p:sp>
        <p:nvSpPr>
          <p:cNvPr id="435" name="Google Shape;435;p60"/>
          <p:cNvSpPr txBox="1">
            <a:spLocks noGrp="1"/>
          </p:cNvSpPr>
          <p:nvPr>
            <p:ph type="body" idx="1"/>
          </p:nvPr>
        </p:nvSpPr>
        <p:spPr>
          <a:xfrm>
            <a:off x="838200" y="1839922"/>
            <a:ext cx="10821900" cy="395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None/>
            </a:pPr>
            <a:r>
              <a:rPr lang="en-GB" sz="3000" b="1" dirty="0"/>
              <a:t>PRACTICUM USING </a:t>
            </a:r>
            <a:r>
              <a:rPr lang="de-CH" sz="3000" b="1" dirty="0"/>
              <a:t>R and R-STUDIO</a:t>
            </a:r>
            <a:endParaRPr sz="3000" b="1" dirty="0"/>
          </a:p>
          <a:p>
            <a:pPr marL="0" lvl="0" indent="0" algn="ctr" rtl="0">
              <a:lnSpc>
                <a:spcPct val="90000"/>
              </a:lnSpc>
              <a:spcBef>
                <a:spcPts val="1000"/>
              </a:spcBef>
              <a:spcAft>
                <a:spcPts val="0"/>
              </a:spcAft>
              <a:buNone/>
            </a:pPr>
            <a:endParaRPr sz="3000" b="1" dirty="0"/>
          </a:p>
          <a:p>
            <a:pPr marL="457200" lvl="0" indent="-419100" algn="l" rtl="0">
              <a:lnSpc>
                <a:spcPct val="90000"/>
              </a:lnSpc>
              <a:spcBef>
                <a:spcPts val="1000"/>
              </a:spcBef>
              <a:spcAft>
                <a:spcPts val="0"/>
              </a:spcAft>
              <a:buSzPts val="3000"/>
              <a:buChar char="●"/>
            </a:pPr>
            <a:r>
              <a:rPr lang="en-GB" sz="3000" dirty="0"/>
              <a:t>Generate a dataset in excel with 8 variables/columns and call it </a:t>
            </a:r>
            <a:r>
              <a:rPr lang="en-GB" sz="3000" dirty="0" err="1"/>
              <a:t>Student_performance.xlsx</a:t>
            </a:r>
            <a:endParaRPr sz="3000" dirty="0"/>
          </a:p>
          <a:p>
            <a:pPr marL="457200" lvl="0" indent="-419100" algn="l" rtl="0">
              <a:lnSpc>
                <a:spcPct val="90000"/>
              </a:lnSpc>
              <a:spcBef>
                <a:spcPts val="0"/>
              </a:spcBef>
              <a:spcAft>
                <a:spcPts val="0"/>
              </a:spcAft>
              <a:buSzPts val="3000"/>
              <a:buChar char="●"/>
            </a:pPr>
            <a:r>
              <a:rPr lang="en-GB" sz="3000" dirty="0"/>
              <a:t>(</a:t>
            </a:r>
            <a:r>
              <a:rPr lang="en-GB" sz="3000" dirty="0" err="1"/>
              <a:t>Access_no</a:t>
            </a:r>
            <a:r>
              <a:rPr lang="en-GB" sz="3000" dirty="0"/>
              <a:t>, gender, age, course, DSC3108, DSC3114, MTH3108, SYE3104)</a:t>
            </a:r>
            <a:endParaRPr sz="3000" dirty="0"/>
          </a:p>
          <a:p>
            <a:pPr marL="457200" lvl="0" indent="-419100" algn="l" rtl="0">
              <a:lnSpc>
                <a:spcPct val="90000"/>
              </a:lnSpc>
              <a:spcBef>
                <a:spcPts val="0"/>
              </a:spcBef>
              <a:spcAft>
                <a:spcPts val="0"/>
              </a:spcAft>
              <a:buSzPts val="3000"/>
              <a:buChar char="●"/>
            </a:pPr>
            <a:r>
              <a:rPr lang="en-GB" sz="3000" dirty="0"/>
              <a:t>Populate the rows with data that you will use in the practical </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g30269099543_0_0"/>
          <p:cNvPicPr preferRelativeResize="0"/>
          <p:nvPr/>
        </p:nvPicPr>
        <p:blipFill rotWithShape="1">
          <a:blip r:embed="rId3">
            <a:alphaModFix/>
          </a:blip>
          <a:srcRect/>
          <a:stretch/>
        </p:blipFill>
        <p:spPr>
          <a:xfrm>
            <a:off x="-30995" y="238004"/>
            <a:ext cx="2397007" cy="5195724"/>
          </a:xfrm>
          <a:prstGeom prst="rect">
            <a:avLst/>
          </a:prstGeom>
          <a:noFill/>
          <a:ln>
            <a:noFill/>
          </a:ln>
        </p:spPr>
      </p:pic>
      <p:sp>
        <p:nvSpPr>
          <p:cNvPr id="443" name="Google Shape;443;g30269099543_0_0"/>
          <p:cNvSpPr txBox="1"/>
          <p:nvPr/>
        </p:nvSpPr>
        <p:spPr>
          <a:xfrm>
            <a:off x="2193692" y="3596058"/>
            <a:ext cx="99816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Arial"/>
              <a:buNone/>
            </a:pPr>
            <a:r>
              <a:rPr lang="en-GB" sz="3600" b="0" i="0" u="none" strike="noStrike" cap="none" dirty="0">
                <a:solidFill>
                  <a:schemeClr val="dk1"/>
                </a:solidFill>
                <a:latin typeface="Arial"/>
                <a:ea typeface="Arial"/>
                <a:cs typeface="Arial"/>
                <a:sym typeface="Arial"/>
              </a:rPr>
              <a:t>Data</a:t>
            </a:r>
            <a:r>
              <a:rPr lang="en-GB" sz="3600" dirty="0">
                <a:solidFill>
                  <a:schemeClr val="dk1"/>
                </a:solidFill>
              </a:rPr>
              <a:t> management</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3200"/>
              <a:buFont typeface="Calibri"/>
              <a:buNone/>
            </a:pPr>
            <a:endParaRPr sz="3200" b="0" i="0" u="none" strike="noStrike" cap="none" dirty="0">
              <a:solidFill>
                <a:schemeClr val="dk1"/>
              </a:solidFill>
              <a:latin typeface="Calibri"/>
              <a:ea typeface="Calibri"/>
              <a:cs typeface="Calibri"/>
              <a:sym typeface="Calibri"/>
            </a:endParaRPr>
          </a:p>
        </p:txBody>
      </p:sp>
      <p:sp>
        <p:nvSpPr>
          <p:cNvPr id="444" name="Google Shape;444;g30269099543_0_0"/>
          <p:cNvSpPr txBox="1"/>
          <p:nvPr/>
        </p:nvSpPr>
        <p:spPr>
          <a:xfrm>
            <a:off x="97630" y="5558941"/>
            <a:ext cx="5579100" cy="36930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45" name="Google Shape;445;g30269099543_0_0"/>
          <p:cNvPicPr preferRelativeResize="0"/>
          <p:nvPr/>
        </p:nvPicPr>
        <p:blipFill rotWithShape="1">
          <a:blip r:embed="rId4">
            <a:alphaModFix/>
          </a:blip>
          <a:srcRect/>
          <a:stretch/>
        </p:blipFill>
        <p:spPr>
          <a:xfrm>
            <a:off x="8975034" y="-5161"/>
            <a:ext cx="3200400" cy="990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30269099543_0_9"/>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rmAutofit/>
          </a:bodyPr>
          <a:lstStyle/>
          <a:p>
            <a:pPr marL="0" lvl="0" indent="0" algn="l" rtl="0">
              <a:lnSpc>
                <a:spcPct val="98181"/>
              </a:lnSpc>
              <a:spcBef>
                <a:spcPts val="1000"/>
              </a:spcBef>
              <a:spcAft>
                <a:spcPts val="0"/>
              </a:spcAft>
              <a:buClr>
                <a:schemeClr val="dk1"/>
              </a:buClr>
              <a:buSzPts val="1100"/>
              <a:buFont typeface="Arial"/>
              <a:buNone/>
            </a:pPr>
            <a:r>
              <a:rPr lang="en-GB" sz="3600">
                <a:latin typeface="Book Antiqua"/>
                <a:ea typeface="Book Antiqua"/>
                <a:cs typeface="Book Antiqua"/>
                <a:sym typeface="Book Antiqua"/>
              </a:rPr>
              <a:t>Qn. Describe data flow through pipelines</a:t>
            </a:r>
            <a:endParaRPr sz="3600">
              <a:latin typeface="Book Antiqua"/>
              <a:ea typeface="Book Antiqua"/>
              <a:cs typeface="Book Antiqua"/>
              <a:sym typeface="Book Antiqua"/>
            </a:endParaRPr>
          </a:p>
          <a:p>
            <a:pPr marL="457200" lvl="0" indent="-457200" algn="l" rtl="0">
              <a:lnSpc>
                <a:spcPct val="98181"/>
              </a:lnSpc>
              <a:spcBef>
                <a:spcPts val="1000"/>
              </a:spcBef>
              <a:spcAft>
                <a:spcPts val="0"/>
              </a:spcAft>
              <a:buSzPts val="3600"/>
              <a:buFont typeface="Book Antiqua"/>
              <a:buChar char="●"/>
            </a:pPr>
            <a:r>
              <a:rPr lang="en-GB" sz="3600">
                <a:latin typeface="Book Antiqua"/>
                <a:ea typeface="Book Antiqua"/>
                <a:cs typeface="Book Antiqua"/>
                <a:sym typeface="Book Antiqua"/>
              </a:rPr>
              <a:t>The data pipeline starts with data being extracted, transformed and loaded for storage either on cloud or on-premises storage.</a:t>
            </a:r>
            <a:endParaRPr sz="3600">
              <a:latin typeface="Book Antiqua"/>
              <a:ea typeface="Book Antiqua"/>
              <a:cs typeface="Book Antiqua"/>
              <a:sym typeface="Book Antiqua"/>
            </a:endParaRPr>
          </a:p>
          <a:p>
            <a:pPr marL="457200" lvl="0" indent="-457200" algn="l" rtl="0">
              <a:lnSpc>
                <a:spcPct val="98181"/>
              </a:lnSpc>
              <a:spcBef>
                <a:spcPts val="0"/>
              </a:spcBef>
              <a:spcAft>
                <a:spcPts val="0"/>
              </a:spcAft>
              <a:buSzPts val="3600"/>
              <a:buFont typeface="Book Antiqua"/>
              <a:buChar char="●"/>
            </a:pPr>
            <a:r>
              <a:rPr lang="en-GB" sz="3600">
                <a:solidFill>
                  <a:srgbClr val="181A1F"/>
                </a:solidFill>
                <a:latin typeface="Book Antiqua"/>
                <a:ea typeface="Book Antiqua"/>
                <a:cs typeface="Book Antiqua"/>
                <a:sym typeface="Book Antiqua"/>
              </a:rPr>
              <a:t>Data flows through the three phases of a data pipeline; ingestion(Extract), transformation and storage(load).  </a:t>
            </a:r>
            <a:endParaRPr/>
          </a:p>
        </p:txBody>
      </p:sp>
      <p:sp>
        <p:nvSpPr>
          <p:cNvPr id="452" name="Google Shape;452;g30269099543_0_9"/>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SzPts val="1800"/>
              <a:buNone/>
            </a:pPr>
            <a:r>
              <a:rPr lang="en-GB"/>
              <a:t>  Understanding big data management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30269099543_0_15"/>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SzPts val="1800"/>
              <a:buNone/>
            </a:pPr>
            <a:r>
              <a:rPr lang="en-GB"/>
              <a:t>  Understanding big data management</a:t>
            </a:r>
            <a:endParaRPr/>
          </a:p>
        </p:txBody>
      </p:sp>
      <p:pic>
        <p:nvPicPr>
          <p:cNvPr id="459" name="Google Shape;459;g30269099543_0_15"/>
          <p:cNvPicPr preferRelativeResize="0"/>
          <p:nvPr/>
        </p:nvPicPr>
        <p:blipFill>
          <a:blip r:embed="rId3">
            <a:alphaModFix/>
          </a:blip>
          <a:stretch>
            <a:fillRect/>
          </a:stretch>
        </p:blipFill>
        <p:spPr>
          <a:xfrm>
            <a:off x="615275" y="1584325"/>
            <a:ext cx="11378474" cy="4727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0269099543_0_21"/>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Ingestion (Extraction) </a:t>
            </a:r>
            <a:endParaRPr/>
          </a:p>
        </p:txBody>
      </p:sp>
      <p:sp>
        <p:nvSpPr>
          <p:cNvPr id="466" name="Google Shape;466;g30269099543_0_21"/>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78181"/>
              </a:lnSpc>
              <a:spcBef>
                <a:spcPts val="1000"/>
              </a:spcBef>
              <a:spcAft>
                <a:spcPts val="0"/>
              </a:spcAft>
              <a:buClr>
                <a:schemeClr val="dk1"/>
              </a:buClr>
              <a:buSzPts val="935"/>
              <a:buFont typeface="Arial"/>
              <a:buNone/>
            </a:pPr>
            <a:r>
              <a:rPr lang="en-GB" sz="3000">
                <a:latin typeface="Book Antiqua"/>
                <a:ea typeface="Book Antiqua"/>
                <a:cs typeface="Book Antiqua"/>
                <a:sym typeface="Book Antiqua"/>
              </a:rPr>
              <a:t>Data engineers ingest two primary sources of data;</a:t>
            </a:r>
            <a:endParaRPr sz="3000">
              <a:latin typeface="Book Antiqua"/>
              <a:ea typeface="Book Antiqua"/>
              <a:cs typeface="Book Antiqua"/>
              <a:sym typeface="Book Antiqua"/>
            </a:endParaRPr>
          </a:p>
          <a:p>
            <a:pPr marL="0" lvl="0" indent="0" algn="l" rtl="0">
              <a:lnSpc>
                <a:spcPct val="78181"/>
              </a:lnSpc>
              <a:spcBef>
                <a:spcPts val="1000"/>
              </a:spcBef>
              <a:spcAft>
                <a:spcPts val="0"/>
              </a:spcAft>
              <a:buClr>
                <a:schemeClr val="dk1"/>
              </a:buClr>
              <a:buSzPts val="935"/>
              <a:buFont typeface="Arial"/>
              <a:buNone/>
            </a:pPr>
            <a:r>
              <a:rPr lang="en-GB" sz="3000">
                <a:latin typeface="Book Antiqua"/>
                <a:ea typeface="Book Antiqua"/>
                <a:cs typeface="Book Antiqua"/>
                <a:sym typeface="Book Antiqua"/>
              </a:rPr>
              <a:t>1. Batches of data from servers or databases (</a:t>
            </a:r>
            <a:r>
              <a:rPr lang="en-GB" sz="3000" b="1">
                <a:latin typeface="Book Antiqua"/>
                <a:ea typeface="Book Antiqua"/>
                <a:cs typeface="Book Antiqua"/>
                <a:sym typeface="Book Antiqua"/>
              </a:rPr>
              <a:t>batch </a:t>
            </a:r>
            <a:r>
              <a:rPr lang="en-GB" sz="3000">
                <a:latin typeface="Book Antiqua"/>
                <a:ea typeface="Book Antiqua"/>
                <a:cs typeface="Book Antiqua"/>
                <a:sym typeface="Book Antiqua"/>
              </a:rPr>
              <a:t>ingestion).</a:t>
            </a:r>
            <a:endParaRPr sz="3000">
              <a:latin typeface="Book Antiqua"/>
              <a:ea typeface="Book Antiqua"/>
              <a:cs typeface="Book Antiqua"/>
              <a:sym typeface="Book Antiqua"/>
            </a:endParaRPr>
          </a:p>
          <a:p>
            <a:pPr marL="0" lvl="0" indent="0" algn="l" rtl="0">
              <a:lnSpc>
                <a:spcPct val="78181"/>
              </a:lnSpc>
              <a:spcBef>
                <a:spcPts val="1000"/>
              </a:spcBef>
              <a:spcAft>
                <a:spcPts val="0"/>
              </a:spcAft>
              <a:buClr>
                <a:schemeClr val="dk1"/>
              </a:buClr>
              <a:buSzPts val="935"/>
              <a:buFont typeface="Arial"/>
              <a:buNone/>
            </a:pPr>
            <a:r>
              <a:rPr lang="en-GB" sz="3000">
                <a:latin typeface="Book Antiqua"/>
                <a:ea typeface="Book Antiqua"/>
                <a:cs typeface="Book Antiqua"/>
                <a:sym typeface="Book Antiqua"/>
              </a:rPr>
              <a:t>An example of batch ingestion is a game company that wants to examine the relationship between subscription renewals and customer support tickets. It could ingest all the related data on a daily or weekly basis. It doesn’t need to access and analyze data immediately after a support ticket is closed or a subscription is renewed. </a:t>
            </a:r>
            <a:endParaRPr sz="3000">
              <a:latin typeface="Book Antiqua"/>
              <a:ea typeface="Book Antiqua"/>
              <a:cs typeface="Book Antiqua"/>
              <a:sym typeface="Book Antiqua"/>
            </a:endParaRPr>
          </a:p>
          <a:p>
            <a:pPr marL="457200" lvl="0" indent="0" algn="l" rtl="0">
              <a:lnSpc>
                <a:spcPct val="70000"/>
              </a:lnSpc>
              <a:spcBef>
                <a:spcPts val="1000"/>
              </a:spcBef>
              <a:spcAft>
                <a:spcPts val="0"/>
              </a:spcAft>
              <a:buSzPts val="1800"/>
              <a:buNone/>
            </a:pPr>
            <a:endParaRPr sz="3000">
              <a:latin typeface="Book Antiqua"/>
              <a:ea typeface="Book Antiqua"/>
              <a:cs typeface="Book Antiqua"/>
              <a:sym typeface="Book Antiqu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30269099543_0_27"/>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Ingestion (Extraction) </a:t>
            </a:r>
            <a:endParaRPr/>
          </a:p>
        </p:txBody>
      </p:sp>
      <p:sp>
        <p:nvSpPr>
          <p:cNvPr id="473" name="Google Shape;473;g30269099543_0_27"/>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GB" sz="3200">
                <a:latin typeface="Book Antiqua"/>
                <a:ea typeface="Book Antiqua"/>
                <a:cs typeface="Book Antiqua"/>
                <a:sym typeface="Book Antiqua"/>
              </a:rPr>
              <a:t>2. Real-time events happening in the world and streaming from the world of devices (</a:t>
            </a:r>
            <a:r>
              <a:rPr lang="en-GB" sz="3200" b="1">
                <a:latin typeface="Book Antiqua"/>
                <a:ea typeface="Book Antiqua"/>
                <a:cs typeface="Book Antiqua"/>
                <a:sym typeface="Book Antiqua"/>
              </a:rPr>
              <a:t>streaming </a:t>
            </a:r>
            <a:r>
              <a:rPr lang="en-GB" sz="3200">
                <a:latin typeface="Book Antiqua"/>
                <a:ea typeface="Book Antiqua"/>
                <a:cs typeface="Book Antiqua"/>
                <a:sym typeface="Book Antiqua"/>
              </a:rPr>
              <a:t>ingestion). </a:t>
            </a:r>
            <a:endParaRPr sz="32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3200">
                <a:latin typeface="Book Antiqua"/>
                <a:ea typeface="Book Antiqua"/>
                <a:cs typeface="Book Antiqua"/>
                <a:sym typeface="Book Antiqua"/>
              </a:rPr>
              <a:t>An example of streaming ingestion is when you request a ride from a ride share service. The company combines streams of data (e.g. historical data, real-time traffic data, and location tracking) to make sure you get a ride from the driver who is closest to you at the time.</a:t>
            </a:r>
            <a:endParaRPr sz="32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endParaRPr sz="32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endParaRPr sz="3200">
              <a:latin typeface="Book Antiqua"/>
              <a:ea typeface="Book Antiqua"/>
              <a:cs typeface="Book Antiqua"/>
              <a:sym typeface="Book Antiqua"/>
            </a:endParaRPr>
          </a:p>
          <a:p>
            <a:pPr marL="0" lvl="0" indent="0" algn="l" rtl="0">
              <a:lnSpc>
                <a:spcPct val="98181"/>
              </a:lnSpc>
              <a:spcBef>
                <a:spcPts val="1000"/>
              </a:spcBef>
              <a:spcAft>
                <a:spcPts val="0"/>
              </a:spcAft>
              <a:buSzPts val="2118"/>
              <a:buNone/>
            </a:pPr>
            <a:endParaRPr sz="3200">
              <a:latin typeface="Book Antiqua"/>
              <a:ea typeface="Book Antiqua"/>
              <a:cs typeface="Book Antiqua"/>
              <a:sym typeface="Book Antiqua"/>
            </a:endParaRPr>
          </a:p>
          <a:p>
            <a:pPr marL="457200" lvl="0" indent="0" algn="l" rtl="0">
              <a:lnSpc>
                <a:spcPct val="90000"/>
              </a:lnSpc>
              <a:spcBef>
                <a:spcPts val="1000"/>
              </a:spcBef>
              <a:spcAft>
                <a:spcPts val="0"/>
              </a:spcAft>
              <a:buSzPts val="2118"/>
              <a:buNone/>
            </a:pPr>
            <a:endParaRPr sz="3200">
              <a:latin typeface="Book Antiqua"/>
              <a:ea typeface="Book Antiqua"/>
              <a:cs typeface="Book Antiqua"/>
              <a:sym typeface="Book Antiqua"/>
            </a:endParaRPr>
          </a:p>
          <a:p>
            <a:pPr marL="457200" lvl="0" indent="0" algn="l" rtl="0">
              <a:lnSpc>
                <a:spcPct val="90000"/>
              </a:lnSpc>
              <a:spcBef>
                <a:spcPts val="1000"/>
              </a:spcBef>
              <a:spcAft>
                <a:spcPts val="0"/>
              </a:spcAft>
              <a:buSzPts val="2118"/>
              <a:buNone/>
            </a:pPr>
            <a:endParaRPr sz="3200">
              <a:latin typeface="Book Antiqua"/>
              <a:ea typeface="Book Antiqua"/>
              <a:cs typeface="Book Antiqua"/>
              <a:sym typeface="Book Antiqu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30269099543_0_33"/>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Transformation </a:t>
            </a:r>
            <a:endParaRPr/>
          </a:p>
        </p:txBody>
      </p:sp>
      <p:sp>
        <p:nvSpPr>
          <p:cNvPr id="480" name="Google Shape;480;g30269099543_0_33"/>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GB" sz="3000">
                <a:latin typeface="Book Antiqua"/>
                <a:ea typeface="Book Antiqua"/>
                <a:cs typeface="Book Antiqua"/>
                <a:sym typeface="Book Antiqua"/>
              </a:rPr>
              <a:t>There are two main issues to deal with here;</a:t>
            </a:r>
            <a:endParaRPr sz="3000">
              <a:latin typeface="Book Antiqua"/>
              <a:ea typeface="Book Antiqua"/>
              <a:cs typeface="Book Antiqua"/>
              <a:sym typeface="Book Antiqua"/>
            </a:endParaRPr>
          </a:p>
          <a:p>
            <a:pPr marL="457200" lvl="0" indent="-419100" algn="l" rtl="0">
              <a:lnSpc>
                <a:spcPct val="98181"/>
              </a:lnSpc>
              <a:spcBef>
                <a:spcPts val="1000"/>
              </a:spcBef>
              <a:spcAft>
                <a:spcPts val="0"/>
              </a:spcAft>
              <a:buSzPts val="3000"/>
              <a:buFont typeface="Book Antiqua"/>
              <a:buAutoNum type="arabicPeriod"/>
            </a:pPr>
            <a:r>
              <a:rPr lang="en-GB" sz="3000">
                <a:latin typeface="Book Antiqua"/>
                <a:ea typeface="Book Antiqua"/>
                <a:cs typeface="Book Antiqua"/>
                <a:sym typeface="Book Antiqua"/>
              </a:rPr>
              <a:t>Data often needs to be cleaned up. </a:t>
            </a:r>
            <a:endParaRPr sz="30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3000">
                <a:latin typeface="Book Antiqua"/>
                <a:ea typeface="Book Antiqua"/>
                <a:cs typeface="Book Antiqua"/>
                <a:sym typeface="Book Antiqua"/>
              </a:rPr>
              <a:t>Missing values, dates can be in the wrong format and data quickly gets outdated.</a:t>
            </a:r>
            <a:endParaRPr sz="30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3000">
                <a:latin typeface="Book Antiqua"/>
                <a:ea typeface="Book Antiqua"/>
                <a:cs typeface="Book Antiqua"/>
                <a:sym typeface="Book Antiqua"/>
              </a:rPr>
              <a:t>You might have gathered data on individuals who have changed roles or companies. So, all this data needs to be updated. </a:t>
            </a: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r>
              <a:rPr lang="en-GB" sz="3000">
                <a:latin typeface="Book Antiqua"/>
                <a:ea typeface="Book Antiqua"/>
                <a:cs typeface="Book Antiqua"/>
                <a:sym typeface="Book Antiqua"/>
              </a:rPr>
              <a:t>There might be data outliers that need to be handled as well</a:t>
            </a: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30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30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3000">
              <a:latin typeface="Book Antiqua"/>
              <a:ea typeface="Book Antiqua"/>
              <a:cs typeface="Book Antiqua"/>
              <a:sym typeface="Book Antiqu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0269099543_0_39"/>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Transformation </a:t>
            </a:r>
            <a:endParaRPr/>
          </a:p>
        </p:txBody>
      </p:sp>
      <p:sp>
        <p:nvSpPr>
          <p:cNvPr id="487" name="Google Shape;487;g30269099543_0_39"/>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GB" sz="3000">
                <a:solidFill>
                  <a:srgbClr val="FF0000"/>
                </a:solidFill>
                <a:latin typeface="Book Antiqua"/>
                <a:ea typeface="Book Antiqua"/>
                <a:cs typeface="Book Antiqua"/>
                <a:sym typeface="Book Antiqua"/>
              </a:rPr>
              <a:t>2</a:t>
            </a:r>
            <a:r>
              <a:rPr lang="en-GB" sz="3000">
                <a:latin typeface="Book Antiqua"/>
                <a:ea typeface="Book Antiqua"/>
                <a:cs typeface="Book Antiqua"/>
                <a:sym typeface="Book Antiqua"/>
              </a:rPr>
              <a:t>. Transforming the data so that its structure aligns with the system needed to allow accurate analyses. </a:t>
            </a:r>
            <a:endParaRPr sz="30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3000">
                <a:latin typeface="Book Antiqua"/>
                <a:ea typeface="Book Antiqua"/>
                <a:cs typeface="Book Antiqua"/>
                <a:sym typeface="Book Antiqua"/>
              </a:rPr>
              <a:t>For example; </a:t>
            </a:r>
            <a:endParaRPr sz="30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3000">
                <a:latin typeface="Book Antiqua"/>
                <a:ea typeface="Book Antiqua"/>
                <a:cs typeface="Book Antiqua"/>
                <a:sym typeface="Book Antiqua"/>
              </a:rPr>
              <a:t>You might want to figure out your company’s best selling products every month. But the data may only contain each product’s sale date. You would need to transform the data by creating a number of sales per month variable or total monthly sales.</a:t>
            </a: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1100"/>
              <a:buNone/>
            </a:pP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30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30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30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3000">
              <a:latin typeface="Book Antiqua"/>
              <a:ea typeface="Book Antiqua"/>
              <a:cs typeface="Book Antiqua"/>
              <a:sym typeface="Book Antiqu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30269099543_0_45"/>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Loading </a:t>
            </a:r>
            <a:endParaRPr/>
          </a:p>
        </p:txBody>
      </p:sp>
      <p:sp>
        <p:nvSpPr>
          <p:cNvPr id="494" name="Google Shape;494;g30269099543_0_45"/>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After transforming data, it needs to be stored in places and forms, making it easy for analysts to run reports on weekly sales and data scientists to deduce insights and create predictive recommendation models.</a:t>
            </a:r>
            <a:endParaRPr sz="23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Data security, or managing data access so that people who should be accessing the data can efficiently, and keeping out people who shouldn’t.</a:t>
            </a:r>
            <a:endParaRPr sz="23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There are two </a:t>
            </a:r>
            <a:r>
              <a:rPr lang="en-GB" sz="2300" b="1">
                <a:latin typeface="Book Antiqua"/>
                <a:ea typeface="Book Antiqua"/>
                <a:cs typeface="Book Antiqua"/>
                <a:sym typeface="Book Antiqua"/>
              </a:rPr>
              <a:t>primary locations </a:t>
            </a:r>
            <a:r>
              <a:rPr lang="en-GB" sz="2300">
                <a:latin typeface="Book Antiqua"/>
                <a:ea typeface="Book Antiqua"/>
                <a:cs typeface="Book Antiqua"/>
                <a:sym typeface="Book Antiqua"/>
              </a:rPr>
              <a:t>for businesses to store their data;</a:t>
            </a:r>
            <a:endParaRPr sz="23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 1. On-premises </a:t>
            </a:r>
            <a:endParaRPr sz="23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2. In the cloud but often, companies use a hybrid of both.</a:t>
            </a:r>
            <a:endParaRPr sz="23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r>
              <a:rPr lang="en-GB" sz="2300">
                <a:latin typeface="Book Antiqua"/>
                <a:ea typeface="Book Antiqua"/>
                <a:cs typeface="Book Antiqua"/>
                <a:sym typeface="Book Antiqua"/>
              </a:rPr>
              <a:t>The term “on-premises” refers to hardware on an organization’s servers and infrastructure - usually physically on site.</a:t>
            </a:r>
            <a:endParaRPr sz="2300">
              <a:latin typeface="Book Antiqua"/>
              <a:ea typeface="Book Antiqua"/>
              <a:cs typeface="Book Antiqua"/>
              <a:sym typeface="Book Antiqua"/>
            </a:endParaRPr>
          </a:p>
          <a:p>
            <a:pPr marL="0" lvl="0" indent="0" algn="l" rtl="0">
              <a:lnSpc>
                <a:spcPct val="98181"/>
              </a:lnSpc>
              <a:spcBef>
                <a:spcPts val="1000"/>
              </a:spcBef>
              <a:spcAft>
                <a:spcPts val="0"/>
              </a:spcAft>
              <a:buSzPts val="1100"/>
              <a:buNone/>
            </a:pPr>
            <a:endParaRPr sz="2300">
              <a:latin typeface="Book Antiqua"/>
              <a:ea typeface="Book Antiqua"/>
              <a:cs typeface="Book Antiqua"/>
              <a:sym typeface="Book Antiqua"/>
            </a:endParaRPr>
          </a:p>
          <a:p>
            <a:pPr marL="0" lvl="0" indent="0" algn="l" rtl="0">
              <a:lnSpc>
                <a:spcPct val="98181"/>
              </a:lnSpc>
              <a:spcBef>
                <a:spcPts val="1000"/>
              </a:spcBef>
              <a:spcAft>
                <a:spcPts val="0"/>
              </a:spcAft>
              <a:buSzPts val="1100"/>
              <a:buNone/>
            </a:pPr>
            <a:endParaRPr sz="23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23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2300">
              <a:latin typeface="Book Antiqua"/>
              <a:ea typeface="Book Antiqua"/>
              <a:cs typeface="Book Antiqua"/>
              <a:sym typeface="Book Antiqua"/>
            </a:endParaRPr>
          </a:p>
          <a:p>
            <a:pPr marL="0" lvl="0" indent="0" algn="l" rtl="0">
              <a:lnSpc>
                <a:spcPct val="98181"/>
              </a:lnSpc>
              <a:spcBef>
                <a:spcPts val="1000"/>
              </a:spcBef>
              <a:spcAft>
                <a:spcPts val="0"/>
              </a:spcAft>
              <a:buSzPts val="2323"/>
              <a:buNone/>
            </a:pPr>
            <a:endParaRPr sz="23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2300">
              <a:latin typeface="Book Antiqua"/>
              <a:ea typeface="Book Antiqua"/>
              <a:cs typeface="Book Antiqua"/>
              <a:sym typeface="Book Antiqua"/>
            </a:endParaRPr>
          </a:p>
          <a:p>
            <a:pPr marL="457200" lvl="0" indent="0" algn="l" rtl="0">
              <a:lnSpc>
                <a:spcPct val="90000"/>
              </a:lnSpc>
              <a:spcBef>
                <a:spcPts val="1000"/>
              </a:spcBef>
              <a:spcAft>
                <a:spcPts val="0"/>
              </a:spcAft>
              <a:buSzPts val="2323"/>
              <a:buNone/>
            </a:pPr>
            <a:endParaRPr sz="2300">
              <a:latin typeface="Book Antiqua"/>
              <a:ea typeface="Book Antiqua"/>
              <a:cs typeface="Book Antiqua"/>
              <a:sym typeface="Book Antiqu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497D"/>
              </a:buClr>
              <a:buSzPts val="4400"/>
              <a:buFont typeface="Trebuchet MS"/>
              <a:buNone/>
            </a:pPr>
            <a:r>
              <a:rPr lang="en-GB"/>
              <a:t>Lecture Overview</a:t>
            </a:r>
            <a:endParaRPr/>
          </a:p>
        </p:txBody>
      </p:sp>
      <p:grpSp>
        <p:nvGrpSpPr>
          <p:cNvPr id="146" name="Google Shape;146;p3"/>
          <p:cNvGrpSpPr/>
          <p:nvPr/>
        </p:nvGrpSpPr>
        <p:grpSpPr>
          <a:xfrm>
            <a:off x="-3970419" y="756189"/>
            <a:ext cx="13069274" cy="6583195"/>
            <a:chOff x="-5529055" y="-846510"/>
            <a:chExt cx="13069274" cy="6583195"/>
          </a:xfrm>
        </p:grpSpPr>
        <p:sp>
          <p:nvSpPr>
            <p:cNvPr id="147" name="Google Shape;147;p3"/>
            <p:cNvSpPr/>
            <p:nvPr/>
          </p:nvSpPr>
          <p:spPr>
            <a:xfrm>
              <a:off x="-5529055" y="-846510"/>
              <a:ext cx="6583195" cy="6583195"/>
            </a:xfrm>
            <a:prstGeom prst="blockArc">
              <a:avLst>
                <a:gd name="adj1" fmla="val 18900000"/>
                <a:gd name="adj2" fmla="val 2700000"/>
                <a:gd name="adj3" fmla="val 328"/>
              </a:avLst>
            </a:prstGeom>
            <a:noFill/>
            <a:ln w="12700" cap="flat" cmpd="sng">
              <a:solidFill>
                <a:srgbClr val="7590A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
            <p:cNvSpPr/>
            <p:nvPr/>
          </p:nvSpPr>
          <p:spPr>
            <a:xfrm>
              <a:off x="460881" y="305538"/>
              <a:ext cx="7079338" cy="611467"/>
            </a:xfrm>
            <a:prstGeom prst="rect">
              <a:avLst/>
            </a:prstGeom>
            <a:solidFill>
              <a:srgbClr val="D702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
            <p:cNvSpPr txBox="1"/>
            <p:nvPr/>
          </p:nvSpPr>
          <p:spPr>
            <a:xfrm>
              <a:off x="460881" y="299404"/>
              <a:ext cx="7079338" cy="611467"/>
            </a:xfrm>
            <a:prstGeom prst="rect">
              <a:avLst/>
            </a:prstGeom>
            <a:noFill/>
            <a:ln>
              <a:noFill/>
            </a:ln>
          </p:spPr>
          <p:txBody>
            <a:bodyPr spcFirstLastPara="1" wrap="square" lIns="485350" tIns="83800" rIns="83800" bIns="83800" anchor="ctr" anchorCtr="0">
              <a:noAutofit/>
            </a:bodyPr>
            <a:lstStyle/>
            <a:p>
              <a:pPr marL="0" marR="0" lvl="0" indent="0" algn="l" rtl="0">
                <a:lnSpc>
                  <a:spcPct val="90000"/>
                </a:lnSpc>
                <a:spcBef>
                  <a:spcPts val="0"/>
                </a:spcBef>
                <a:spcAft>
                  <a:spcPts val="0"/>
                </a:spcAft>
                <a:buNone/>
              </a:pPr>
              <a:r>
                <a:rPr lang="en-GB" sz="3300">
                  <a:solidFill>
                    <a:schemeClr val="lt1"/>
                  </a:solidFill>
                  <a:latin typeface="Trebuchet MS"/>
                  <a:ea typeface="Trebuchet MS"/>
                  <a:cs typeface="Trebuchet MS"/>
                  <a:sym typeface="Trebuchet MS"/>
                </a:rPr>
                <a:t>Introduction to Big Data</a:t>
              </a:r>
              <a:endParaRPr sz="1400" b="0" i="0" u="none" strike="noStrike" cap="none">
                <a:solidFill>
                  <a:srgbClr val="000000"/>
                </a:solidFill>
                <a:latin typeface="Arial"/>
                <a:ea typeface="Arial"/>
                <a:cs typeface="Arial"/>
                <a:sym typeface="Arial"/>
              </a:endParaRPr>
            </a:p>
          </p:txBody>
        </p:sp>
        <p:sp>
          <p:nvSpPr>
            <p:cNvPr id="150" name="Google Shape;150;p3"/>
            <p:cNvSpPr/>
            <p:nvPr/>
          </p:nvSpPr>
          <p:spPr>
            <a:xfrm>
              <a:off x="78714" y="229104"/>
              <a:ext cx="764334" cy="764334"/>
            </a:xfrm>
            <a:prstGeom prst="ellipse">
              <a:avLst/>
            </a:prstGeom>
            <a:solidFill>
              <a:schemeClr val="lt1"/>
            </a:solidFill>
            <a:ln w="12700" cap="flat" cmpd="sng">
              <a:solidFill>
                <a:srgbClr val="93B6D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
            <p:cNvSpPr/>
            <p:nvPr/>
          </p:nvSpPr>
          <p:spPr>
            <a:xfrm>
              <a:off x="899041" y="1222445"/>
              <a:ext cx="6641178" cy="611467"/>
            </a:xfrm>
            <a:prstGeom prst="rect">
              <a:avLst/>
            </a:prstGeom>
            <a:solidFill>
              <a:srgbClr val="D702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
            <p:cNvSpPr txBox="1"/>
            <p:nvPr/>
          </p:nvSpPr>
          <p:spPr>
            <a:xfrm>
              <a:off x="899041" y="1222445"/>
              <a:ext cx="6641178" cy="611467"/>
            </a:xfrm>
            <a:prstGeom prst="rect">
              <a:avLst/>
            </a:prstGeom>
            <a:noFill/>
            <a:ln>
              <a:noFill/>
            </a:ln>
          </p:spPr>
          <p:txBody>
            <a:bodyPr spcFirstLastPara="1" wrap="square" lIns="485350" tIns="83800" rIns="83800" bIns="83800" anchor="ctr" anchorCtr="0">
              <a:noAutofit/>
            </a:bodyPr>
            <a:lstStyle/>
            <a:p>
              <a:pPr marL="0" marR="0" lvl="0" indent="0" algn="l" rtl="0">
                <a:lnSpc>
                  <a:spcPct val="90000"/>
                </a:lnSpc>
                <a:spcBef>
                  <a:spcPts val="0"/>
                </a:spcBef>
                <a:spcAft>
                  <a:spcPts val="0"/>
                </a:spcAft>
                <a:buNone/>
              </a:pPr>
              <a:r>
                <a:rPr lang="en-GB" sz="3300">
                  <a:solidFill>
                    <a:schemeClr val="lt1"/>
                  </a:solidFill>
                  <a:latin typeface="Trebuchet MS"/>
                  <a:ea typeface="Trebuchet MS"/>
                  <a:cs typeface="Trebuchet MS"/>
                  <a:sym typeface="Trebuchet MS"/>
                </a:rPr>
                <a:t>Big Data architectures</a:t>
              </a:r>
              <a:endParaRPr sz="1400" b="0" i="0" u="none" strike="noStrike" cap="none">
                <a:solidFill>
                  <a:srgbClr val="000000"/>
                </a:solidFill>
                <a:latin typeface="Arial"/>
                <a:ea typeface="Arial"/>
                <a:cs typeface="Arial"/>
                <a:sym typeface="Arial"/>
              </a:endParaRPr>
            </a:p>
          </p:txBody>
        </p:sp>
        <p:sp>
          <p:nvSpPr>
            <p:cNvPr id="153" name="Google Shape;153;p3"/>
            <p:cNvSpPr/>
            <p:nvPr/>
          </p:nvSpPr>
          <p:spPr>
            <a:xfrm>
              <a:off x="516874" y="1146012"/>
              <a:ext cx="764334" cy="764334"/>
            </a:xfrm>
            <a:prstGeom prst="ellipse">
              <a:avLst/>
            </a:prstGeom>
            <a:solidFill>
              <a:schemeClr val="lt1"/>
            </a:solidFill>
            <a:ln w="12700" cap="flat" cmpd="sng">
              <a:solidFill>
                <a:srgbClr val="93B6D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
            <p:cNvSpPr/>
            <p:nvPr/>
          </p:nvSpPr>
          <p:spPr>
            <a:xfrm>
              <a:off x="1033521" y="2139353"/>
              <a:ext cx="6506698" cy="611467"/>
            </a:xfrm>
            <a:prstGeom prst="rect">
              <a:avLst/>
            </a:prstGeom>
            <a:solidFill>
              <a:srgbClr val="0A3D9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
            <p:cNvSpPr txBox="1"/>
            <p:nvPr/>
          </p:nvSpPr>
          <p:spPr>
            <a:xfrm>
              <a:off x="1033521" y="2139353"/>
              <a:ext cx="6506698" cy="611467"/>
            </a:xfrm>
            <a:prstGeom prst="rect">
              <a:avLst/>
            </a:prstGeom>
            <a:noFill/>
            <a:ln>
              <a:noFill/>
            </a:ln>
          </p:spPr>
          <p:txBody>
            <a:bodyPr spcFirstLastPara="1" wrap="square" lIns="485350" tIns="83800" rIns="83800" bIns="83800" anchor="ctr" anchorCtr="0">
              <a:noAutofit/>
            </a:bodyPr>
            <a:lstStyle/>
            <a:p>
              <a:pPr marL="0" marR="0" lvl="0" indent="0" algn="l" rtl="0">
                <a:lnSpc>
                  <a:spcPct val="90000"/>
                </a:lnSpc>
                <a:spcBef>
                  <a:spcPts val="0"/>
                </a:spcBef>
                <a:spcAft>
                  <a:spcPts val="0"/>
                </a:spcAft>
                <a:buNone/>
              </a:pPr>
              <a:r>
                <a:rPr lang="en-GB" sz="3300">
                  <a:solidFill>
                    <a:schemeClr val="lt1"/>
                  </a:solidFill>
                  <a:latin typeface="Trebuchet MS"/>
                  <a:ea typeface="Trebuchet MS"/>
                  <a:cs typeface="Trebuchet MS"/>
                  <a:sym typeface="Trebuchet MS"/>
                </a:rPr>
                <a:t>Data storage and management</a:t>
              </a:r>
              <a:endParaRPr sz="1400" b="0" i="0" u="none" strike="noStrike" cap="none">
                <a:solidFill>
                  <a:srgbClr val="000000"/>
                </a:solidFill>
                <a:latin typeface="Arial"/>
                <a:ea typeface="Arial"/>
                <a:cs typeface="Arial"/>
                <a:sym typeface="Arial"/>
              </a:endParaRPr>
            </a:p>
          </p:txBody>
        </p:sp>
        <p:sp>
          <p:nvSpPr>
            <p:cNvPr id="156" name="Google Shape;156;p3"/>
            <p:cNvSpPr/>
            <p:nvPr/>
          </p:nvSpPr>
          <p:spPr>
            <a:xfrm>
              <a:off x="651354" y="2062920"/>
              <a:ext cx="764334" cy="764334"/>
            </a:xfrm>
            <a:prstGeom prst="ellipse">
              <a:avLst/>
            </a:prstGeom>
            <a:solidFill>
              <a:schemeClr val="lt1"/>
            </a:solidFill>
            <a:ln w="12700" cap="flat" cmpd="sng">
              <a:solidFill>
                <a:srgbClr val="93B6D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
            <p:cNvSpPr/>
            <p:nvPr/>
          </p:nvSpPr>
          <p:spPr>
            <a:xfrm>
              <a:off x="899041" y="3056261"/>
              <a:ext cx="6641178" cy="611467"/>
            </a:xfrm>
            <a:prstGeom prst="rect">
              <a:avLst/>
            </a:prstGeom>
            <a:solidFill>
              <a:srgbClr val="D702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
            <p:cNvSpPr txBox="1"/>
            <p:nvPr/>
          </p:nvSpPr>
          <p:spPr>
            <a:xfrm>
              <a:off x="899041" y="3056261"/>
              <a:ext cx="6641178" cy="611467"/>
            </a:xfrm>
            <a:prstGeom prst="rect">
              <a:avLst/>
            </a:prstGeom>
            <a:noFill/>
            <a:ln>
              <a:noFill/>
            </a:ln>
          </p:spPr>
          <p:txBody>
            <a:bodyPr spcFirstLastPara="1" wrap="square" lIns="485350" tIns="83800" rIns="83800" bIns="83800" anchor="ctr" anchorCtr="0">
              <a:noAutofit/>
            </a:bodyPr>
            <a:lstStyle/>
            <a:p>
              <a:pPr marL="0" marR="0" lvl="0" indent="0" algn="l" rtl="0">
                <a:lnSpc>
                  <a:spcPct val="90000"/>
                </a:lnSpc>
                <a:spcBef>
                  <a:spcPts val="0"/>
                </a:spcBef>
                <a:spcAft>
                  <a:spcPts val="0"/>
                </a:spcAft>
                <a:buNone/>
              </a:pPr>
              <a:r>
                <a:rPr lang="en-GB" sz="2800">
                  <a:solidFill>
                    <a:schemeClr val="lt1"/>
                  </a:solidFill>
                  <a:latin typeface="Trebuchet MS"/>
                  <a:ea typeface="Trebuchet MS"/>
                  <a:cs typeface="Trebuchet MS"/>
                  <a:sym typeface="Trebuchet MS"/>
                </a:rPr>
                <a:t>Data pre-processing</a:t>
              </a:r>
              <a:endParaRPr sz="2800" b="0" i="0" u="none" strike="noStrike" cap="none">
                <a:solidFill>
                  <a:srgbClr val="000000"/>
                </a:solidFill>
                <a:latin typeface="Arial"/>
                <a:ea typeface="Arial"/>
                <a:cs typeface="Arial"/>
                <a:sym typeface="Arial"/>
              </a:endParaRPr>
            </a:p>
          </p:txBody>
        </p:sp>
        <p:sp>
          <p:nvSpPr>
            <p:cNvPr id="159" name="Google Shape;159;p3"/>
            <p:cNvSpPr/>
            <p:nvPr/>
          </p:nvSpPr>
          <p:spPr>
            <a:xfrm>
              <a:off x="516874" y="2979828"/>
              <a:ext cx="764334" cy="764334"/>
            </a:xfrm>
            <a:prstGeom prst="ellipse">
              <a:avLst/>
            </a:prstGeom>
            <a:solidFill>
              <a:schemeClr val="lt1"/>
            </a:solidFill>
            <a:ln w="12700" cap="flat" cmpd="sng">
              <a:solidFill>
                <a:srgbClr val="93B6D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p:nvPr/>
          </p:nvSpPr>
          <p:spPr>
            <a:xfrm>
              <a:off x="460881" y="3973169"/>
              <a:ext cx="7079338" cy="611467"/>
            </a:xfrm>
            <a:prstGeom prst="rect">
              <a:avLst/>
            </a:prstGeom>
            <a:solidFill>
              <a:srgbClr val="D702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
            <p:cNvSpPr txBox="1"/>
            <p:nvPr/>
          </p:nvSpPr>
          <p:spPr>
            <a:xfrm>
              <a:off x="460881" y="3973169"/>
              <a:ext cx="7079338" cy="611467"/>
            </a:xfrm>
            <a:prstGeom prst="rect">
              <a:avLst/>
            </a:prstGeom>
            <a:noFill/>
            <a:ln>
              <a:noFill/>
            </a:ln>
          </p:spPr>
          <p:txBody>
            <a:bodyPr spcFirstLastPara="1" wrap="square" lIns="485350" tIns="83800" rIns="83800" bIns="83800" anchor="ctr" anchorCtr="0">
              <a:noAutofit/>
            </a:bodyPr>
            <a:lstStyle/>
            <a:p>
              <a:pPr marL="0" marR="0" lvl="0" indent="0" algn="l" rtl="0">
                <a:lnSpc>
                  <a:spcPct val="90000"/>
                </a:lnSpc>
                <a:spcBef>
                  <a:spcPts val="0"/>
                </a:spcBef>
                <a:spcAft>
                  <a:spcPts val="0"/>
                </a:spcAft>
                <a:buNone/>
              </a:pPr>
              <a:r>
                <a:rPr lang="en-GB" sz="3300">
                  <a:solidFill>
                    <a:schemeClr val="lt1"/>
                  </a:solidFill>
                  <a:latin typeface="Trebuchet MS"/>
                  <a:ea typeface="Trebuchet MS"/>
                  <a:cs typeface="Trebuchet MS"/>
                  <a:sym typeface="Trebuchet MS"/>
                </a:rPr>
                <a:t>Hands-on practical</a:t>
              </a:r>
              <a:endParaRPr sz="1400" b="0" i="0" u="none" strike="noStrike" cap="none">
                <a:solidFill>
                  <a:srgbClr val="000000"/>
                </a:solidFill>
                <a:latin typeface="Arial"/>
                <a:ea typeface="Arial"/>
                <a:cs typeface="Arial"/>
                <a:sym typeface="Arial"/>
              </a:endParaRPr>
            </a:p>
          </p:txBody>
        </p:sp>
        <p:sp>
          <p:nvSpPr>
            <p:cNvPr id="162" name="Google Shape;162;p3"/>
            <p:cNvSpPr/>
            <p:nvPr/>
          </p:nvSpPr>
          <p:spPr>
            <a:xfrm>
              <a:off x="78714" y="3896735"/>
              <a:ext cx="764334" cy="764334"/>
            </a:xfrm>
            <a:prstGeom prst="ellipse">
              <a:avLst/>
            </a:prstGeom>
            <a:solidFill>
              <a:schemeClr val="lt1"/>
            </a:solidFill>
            <a:ln w="12700" cap="flat" cmpd="sng">
              <a:solidFill>
                <a:srgbClr val="93B6D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30269099543_0_51"/>
          <p:cNvSpPr txBox="1">
            <a:spLocks noGrp="1"/>
          </p:cNvSpPr>
          <p:nvPr>
            <p:ph type="title"/>
          </p:nvPr>
        </p:nvSpPr>
        <p:spPr>
          <a:xfrm>
            <a:off x="72850" y="380125"/>
            <a:ext cx="11121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               Steps of data exploration </a:t>
            </a:r>
            <a:endParaRPr/>
          </a:p>
        </p:txBody>
      </p:sp>
      <p:sp>
        <p:nvSpPr>
          <p:cNvPr id="501" name="Google Shape;501;g30269099543_0_51"/>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100"/>
              <a:buNone/>
            </a:pPr>
            <a:r>
              <a:rPr lang="en-GB" b="1">
                <a:latin typeface="Book Antiqua"/>
                <a:ea typeface="Book Antiqua"/>
                <a:cs typeface="Book Antiqua"/>
                <a:sym typeface="Book Antiqua"/>
              </a:rPr>
              <a:t>Data exploration is the art of looking at your data, rapidly generating hypotheses, quickly testing them, then repeating again and again and again.</a:t>
            </a:r>
            <a:endParaRPr sz="3200">
              <a:latin typeface="Book Antiqua"/>
              <a:ea typeface="Book Antiqua"/>
              <a:cs typeface="Book Antiqua"/>
              <a:sym typeface="Book Antiqua"/>
            </a:endParaRPr>
          </a:p>
          <a:p>
            <a:pPr marL="457200" lvl="0" indent="0" algn="l" rtl="0">
              <a:lnSpc>
                <a:spcPct val="90000"/>
              </a:lnSpc>
              <a:spcBef>
                <a:spcPts val="1000"/>
              </a:spcBef>
              <a:spcAft>
                <a:spcPts val="0"/>
              </a:spcAft>
              <a:buSzPts val="7200"/>
              <a:buNone/>
            </a:pPr>
            <a:endParaRPr>
              <a:latin typeface="Book Antiqua"/>
              <a:ea typeface="Book Antiqua"/>
              <a:cs typeface="Book Antiqua"/>
              <a:sym typeface="Book Antiqua"/>
            </a:endParaRPr>
          </a:p>
          <a:p>
            <a:pPr marL="457200" lvl="0" indent="0" algn="l" rtl="0">
              <a:lnSpc>
                <a:spcPct val="90000"/>
              </a:lnSpc>
              <a:spcBef>
                <a:spcPts val="1000"/>
              </a:spcBef>
              <a:spcAft>
                <a:spcPts val="0"/>
              </a:spcAft>
              <a:buSzPts val="7200"/>
              <a:buNone/>
            </a:pPr>
            <a:endParaRPr>
              <a:latin typeface="Book Antiqua"/>
              <a:ea typeface="Book Antiqua"/>
              <a:cs typeface="Book Antiqua"/>
              <a:sym typeface="Book Antiqua"/>
            </a:endParaRPr>
          </a:p>
        </p:txBody>
      </p:sp>
      <p:pic>
        <p:nvPicPr>
          <p:cNvPr id="502" name="Google Shape;502;g30269099543_0_51"/>
          <p:cNvPicPr preferRelativeResize="0"/>
          <p:nvPr/>
        </p:nvPicPr>
        <p:blipFill>
          <a:blip r:embed="rId3">
            <a:alphaModFix/>
          </a:blip>
          <a:stretch>
            <a:fillRect/>
          </a:stretch>
        </p:blipFill>
        <p:spPr>
          <a:xfrm>
            <a:off x="1950850" y="3199375"/>
            <a:ext cx="8643775" cy="3145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30269099543_0_58"/>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Exploratory Data Analysis (EDA) </a:t>
            </a:r>
            <a:endParaRPr/>
          </a:p>
        </p:txBody>
      </p:sp>
      <p:sp>
        <p:nvSpPr>
          <p:cNvPr id="509" name="Google Shape;509;g30269099543_0_58"/>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200">
                <a:latin typeface="Book Antiqua"/>
                <a:ea typeface="Book Antiqua"/>
                <a:cs typeface="Book Antiqua"/>
                <a:sym typeface="Book Antiqua"/>
              </a:rPr>
              <a:t>An interactive cycle;</a:t>
            </a:r>
            <a:endParaRPr sz="22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latin typeface="Book Antiqua"/>
                <a:ea typeface="Book Antiqua"/>
                <a:cs typeface="Book Antiqua"/>
                <a:sym typeface="Book Antiqua"/>
              </a:rPr>
              <a:t>1. Generates questions about your data.</a:t>
            </a:r>
            <a:endParaRPr sz="22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latin typeface="Book Antiqua"/>
                <a:ea typeface="Book Antiqua"/>
                <a:cs typeface="Book Antiqua"/>
                <a:sym typeface="Book Antiqua"/>
              </a:rPr>
              <a:t>2. Searches for answers by visualizing, transforming, and modeling your data.</a:t>
            </a:r>
            <a:endParaRPr sz="22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latin typeface="Book Antiqua"/>
                <a:ea typeface="Book Antiqua"/>
                <a:cs typeface="Book Antiqua"/>
                <a:sym typeface="Book Antiqua"/>
              </a:rPr>
              <a:t>3. Uses what you learn to refine your questions and/or generate new questions.</a:t>
            </a:r>
            <a:endParaRPr sz="22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solidFill>
                  <a:srgbClr val="FB0007"/>
                </a:solidFill>
                <a:latin typeface="Book Antiqua"/>
                <a:ea typeface="Book Antiqua"/>
                <a:cs typeface="Book Antiqua"/>
                <a:sym typeface="Book Antiqua"/>
              </a:rPr>
              <a:t>There is no rule about which questions you should ask to guide your research.</a:t>
            </a:r>
            <a:endParaRPr sz="2200">
              <a:solidFill>
                <a:srgbClr val="FB0007"/>
              </a:solidFill>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solidFill>
                  <a:srgbClr val="FB0007"/>
                </a:solidFill>
                <a:latin typeface="Book Antiqua"/>
                <a:ea typeface="Book Antiqua"/>
                <a:cs typeface="Book Antiqua"/>
                <a:sym typeface="Book Antiqua"/>
              </a:rPr>
              <a:t>However, two types of questions will always be useful for making discoveries within your data. You can loosely word these questions as:</a:t>
            </a:r>
            <a:endParaRPr sz="2200">
              <a:solidFill>
                <a:srgbClr val="FB0007"/>
              </a:solidFill>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b="1">
                <a:latin typeface="Book Antiqua"/>
                <a:ea typeface="Book Antiqua"/>
                <a:cs typeface="Book Antiqua"/>
                <a:sym typeface="Book Antiqua"/>
              </a:rPr>
              <a:t>1. What type of variation occurs within my variables? (i.e. variability)</a:t>
            </a:r>
            <a:endParaRPr sz="2200" b="1">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b="1">
                <a:latin typeface="Book Antiqua"/>
                <a:ea typeface="Book Antiqua"/>
                <a:cs typeface="Book Antiqua"/>
                <a:sym typeface="Book Antiqua"/>
              </a:rPr>
              <a:t>2. What type of covariation occurs between my variables? (i.e. central tendency)</a:t>
            </a:r>
            <a:endParaRPr sz="2200" b="1">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200">
                <a:latin typeface="Book Antiqua"/>
                <a:ea typeface="Book Antiqua"/>
                <a:cs typeface="Book Antiqua"/>
                <a:sym typeface="Book Antiqua"/>
              </a:rPr>
              <a:t>All of the above questions generate </a:t>
            </a:r>
            <a:r>
              <a:rPr lang="en-GB" sz="2200" b="1">
                <a:latin typeface="Book Antiqua"/>
                <a:ea typeface="Book Antiqua"/>
                <a:cs typeface="Book Antiqua"/>
                <a:sym typeface="Book Antiqua"/>
              </a:rPr>
              <a:t>DESCRIPTIVE</a:t>
            </a:r>
            <a:r>
              <a:rPr lang="en-GB" sz="2200">
                <a:latin typeface="Book Antiqua"/>
                <a:ea typeface="Book Antiqua"/>
                <a:cs typeface="Book Antiqua"/>
                <a:sym typeface="Book Antiqua"/>
              </a:rPr>
              <a:t> and NOT predictive analyses</a:t>
            </a:r>
            <a:endParaRPr sz="2200">
              <a:latin typeface="Book Antiqua"/>
              <a:ea typeface="Book Antiqua"/>
              <a:cs typeface="Book Antiqua"/>
              <a:sym typeface="Book Antiqua"/>
            </a:endParaRPr>
          </a:p>
          <a:p>
            <a:pPr marL="0" lvl="0" indent="0" algn="l" rtl="0">
              <a:lnSpc>
                <a:spcPct val="98181"/>
              </a:lnSpc>
              <a:spcBef>
                <a:spcPts val="1000"/>
              </a:spcBef>
              <a:spcAft>
                <a:spcPts val="0"/>
              </a:spcAft>
              <a:buClr>
                <a:schemeClr val="dk1"/>
              </a:buClr>
              <a:buSzPts val="1100"/>
              <a:buFont typeface="Arial"/>
              <a:buNone/>
            </a:pPr>
            <a:endParaRPr sz="3300" b="1">
              <a:latin typeface="Book Antiqua"/>
              <a:ea typeface="Book Antiqua"/>
              <a:cs typeface="Book Antiqua"/>
              <a:sym typeface="Book Antiqua"/>
            </a:endParaRPr>
          </a:p>
          <a:p>
            <a:pPr marL="0" lvl="0" indent="0" algn="l" rtl="0">
              <a:lnSpc>
                <a:spcPct val="90000"/>
              </a:lnSpc>
              <a:spcBef>
                <a:spcPts val="1000"/>
              </a:spcBef>
              <a:spcAft>
                <a:spcPts val="0"/>
              </a:spcAft>
              <a:buSzPts val="1800"/>
              <a:buNone/>
            </a:pPr>
            <a:endParaRPr sz="3200">
              <a:latin typeface="Book Antiqua"/>
              <a:ea typeface="Book Antiqua"/>
              <a:cs typeface="Book Antiqua"/>
              <a:sym typeface="Book Antiqu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30269099543_0_64"/>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Central tendency</a:t>
            </a:r>
            <a:endParaRPr/>
          </a:p>
        </p:txBody>
      </p:sp>
      <p:sp>
        <p:nvSpPr>
          <p:cNvPr id="516" name="Google Shape;516;g30269099543_0_64"/>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500" b="1">
                <a:latin typeface="Book Antiqua"/>
                <a:ea typeface="Book Antiqua"/>
                <a:cs typeface="Book Antiqua"/>
                <a:sym typeface="Book Antiqua"/>
              </a:rPr>
              <a:t>Central tendency is a measure that best summarizes the data and is a measure that is related to the center of the data set.</a:t>
            </a:r>
            <a:endParaRPr sz="2500" b="1">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300">
                <a:latin typeface="Book Antiqua"/>
                <a:ea typeface="Book Antiqua"/>
                <a:cs typeface="Book Antiqua"/>
                <a:sym typeface="Book Antiqua"/>
              </a:rPr>
              <a:t>Described by the statistics Mode, Median and Mean</a:t>
            </a:r>
            <a:endParaRPr sz="2300">
              <a:latin typeface="Book Antiqua"/>
              <a:ea typeface="Book Antiqua"/>
              <a:cs typeface="Book Antiqua"/>
              <a:sym typeface="Book Antiqua"/>
            </a:endParaRPr>
          </a:p>
          <a:p>
            <a:pPr marL="12700" lvl="0" indent="-12700" algn="l" rtl="0">
              <a:lnSpc>
                <a:spcPct val="98181"/>
              </a:lnSpc>
              <a:spcBef>
                <a:spcPts val="1000"/>
              </a:spcBef>
              <a:spcAft>
                <a:spcPts val="0"/>
              </a:spcAft>
              <a:buClr>
                <a:schemeClr val="dk1"/>
              </a:buClr>
              <a:buSzPts val="1100"/>
              <a:buFont typeface="Arial"/>
              <a:buNone/>
            </a:pPr>
            <a:endParaRPr sz="3433">
              <a:latin typeface="Book Antiqua"/>
              <a:ea typeface="Book Antiqua"/>
              <a:cs typeface="Book Antiqua"/>
              <a:sym typeface="Book Antiqua"/>
            </a:endParaRPr>
          </a:p>
          <a:p>
            <a:pPr marL="0" lvl="0" indent="0" algn="l" rtl="0">
              <a:lnSpc>
                <a:spcPct val="90000"/>
              </a:lnSpc>
              <a:spcBef>
                <a:spcPts val="1000"/>
              </a:spcBef>
              <a:spcAft>
                <a:spcPts val="0"/>
              </a:spcAft>
              <a:buSzPts val="2118"/>
              <a:buNone/>
            </a:pPr>
            <a:endParaRPr sz="3300">
              <a:latin typeface="Book Antiqua"/>
              <a:ea typeface="Book Antiqua"/>
              <a:cs typeface="Book Antiqua"/>
              <a:sym typeface="Book Antiqua"/>
            </a:endParaRPr>
          </a:p>
        </p:txBody>
      </p:sp>
      <p:pic>
        <p:nvPicPr>
          <p:cNvPr id="517" name="Google Shape;517;g30269099543_0_64"/>
          <p:cNvPicPr preferRelativeResize="0"/>
          <p:nvPr/>
        </p:nvPicPr>
        <p:blipFill>
          <a:blip r:embed="rId3">
            <a:alphaModFix/>
          </a:blip>
          <a:stretch>
            <a:fillRect/>
          </a:stretch>
        </p:blipFill>
        <p:spPr>
          <a:xfrm>
            <a:off x="4515850" y="3121375"/>
            <a:ext cx="4443075" cy="3249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30269099543_0_71"/>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Variability</a:t>
            </a:r>
            <a:endParaRPr/>
          </a:p>
        </p:txBody>
      </p:sp>
      <p:sp>
        <p:nvSpPr>
          <p:cNvPr id="524" name="Google Shape;524;g30269099543_0_71"/>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2300" b="1">
                <a:latin typeface="Book Antiqua"/>
                <a:ea typeface="Book Antiqua"/>
                <a:cs typeface="Book Antiqua"/>
                <a:sym typeface="Book Antiqua"/>
              </a:rPr>
              <a:t>Measures of variability are the measures of the spread/dispersion of the data.</a:t>
            </a:r>
            <a:endParaRPr sz="2300" b="1">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100">
                <a:latin typeface="Book Antiqua"/>
                <a:ea typeface="Book Antiqua"/>
                <a:cs typeface="Book Antiqua"/>
                <a:sym typeface="Book Antiqua"/>
              </a:rPr>
              <a:t>Described by range, interquartile range, variance, standard deviation, and more</a:t>
            </a:r>
            <a:endParaRPr sz="21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100">
                <a:latin typeface="Book Antiqua"/>
                <a:ea typeface="Book Antiqua"/>
                <a:cs typeface="Book Antiqua"/>
                <a:sym typeface="Book Antiqua"/>
              </a:rPr>
              <a:t>Variance is one of the most important measures in statistics</a:t>
            </a:r>
            <a:endParaRPr sz="21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2100">
                <a:latin typeface="Book Antiqua"/>
                <a:ea typeface="Book Antiqua"/>
                <a:cs typeface="Book Antiqua"/>
                <a:sym typeface="Book Antiqua"/>
              </a:rPr>
              <a:t>Covariation- two or more variables vary in a related manner. The best way to discover covariation is to visualize the relation. </a:t>
            </a:r>
            <a:endParaRPr sz="21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endParaRPr sz="2300" b="1">
              <a:latin typeface="Book Antiqua"/>
              <a:ea typeface="Book Antiqua"/>
              <a:cs typeface="Book Antiqua"/>
              <a:sym typeface="Book Antiqua"/>
            </a:endParaRPr>
          </a:p>
          <a:p>
            <a:pPr marL="12700" lvl="0" indent="-12700" algn="l" rtl="0">
              <a:lnSpc>
                <a:spcPct val="98181"/>
              </a:lnSpc>
              <a:spcBef>
                <a:spcPts val="1000"/>
              </a:spcBef>
              <a:spcAft>
                <a:spcPts val="0"/>
              </a:spcAft>
              <a:buClr>
                <a:schemeClr val="dk1"/>
              </a:buClr>
              <a:buSzPts val="1100"/>
              <a:buFont typeface="Arial"/>
              <a:buNone/>
            </a:pPr>
            <a:endParaRPr sz="3233">
              <a:latin typeface="Book Antiqua"/>
              <a:ea typeface="Book Antiqua"/>
              <a:cs typeface="Book Antiqua"/>
              <a:sym typeface="Book Antiqua"/>
            </a:endParaRPr>
          </a:p>
          <a:p>
            <a:pPr marL="0" lvl="0" indent="0" algn="l" rtl="0">
              <a:lnSpc>
                <a:spcPct val="90000"/>
              </a:lnSpc>
              <a:spcBef>
                <a:spcPts val="1000"/>
              </a:spcBef>
              <a:spcAft>
                <a:spcPts val="0"/>
              </a:spcAft>
              <a:buSzPts val="2118"/>
              <a:buNone/>
            </a:pPr>
            <a:endParaRPr sz="3100">
              <a:latin typeface="Book Antiqua"/>
              <a:ea typeface="Book Antiqua"/>
              <a:cs typeface="Book Antiqua"/>
              <a:sym typeface="Book Antiqua"/>
            </a:endParaRPr>
          </a:p>
        </p:txBody>
      </p:sp>
      <p:pic>
        <p:nvPicPr>
          <p:cNvPr id="525" name="Google Shape;525;g30269099543_0_71"/>
          <p:cNvPicPr preferRelativeResize="0"/>
          <p:nvPr/>
        </p:nvPicPr>
        <p:blipFill>
          <a:blip r:embed="rId3">
            <a:alphaModFix/>
          </a:blip>
          <a:stretch>
            <a:fillRect/>
          </a:stretch>
        </p:blipFill>
        <p:spPr>
          <a:xfrm>
            <a:off x="3661725" y="3719300"/>
            <a:ext cx="4836026" cy="25469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30269099543_0_78"/>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Defining the descriptive statistics</a:t>
            </a:r>
            <a:endParaRPr/>
          </a:p>
        </p:txBody>
      </p:sp>
      <p:sp>
        <p:nvSpPr>
          <p:cNvPr id="532" name="Google Shape;532;g30269099543_0_78"/>
          <p:cNvSpPr txBox="1">
            <a:spLocks noGrp="1"/>
          </p:cNvSpPr>
          <p:nvPr>
            <p:ph type="body" idx="1"/>
          </p:nvPr>
        </p:nvSpPr>
        <p:spPr>
          <a:xfrm>
            <a:off x="838200" y="1687525"/>
            <a:ext cx="11046900" cy="24843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1"/>
              </a:buClr>
              <a:buSzPts val="1100"/>
              <a:buFont typeface="Arial"/>
              <a:buNone/>
            </a:pPr>
            <a:r>
              <a:rPr lang="en-GB" sz="2500">
                <a:latin typeface="Book Antiqua"/>
                <a:ea typeface="Book Antiqua"/>
                <a:cs typeface="Book Antiqua"/>
                <a:sym typeface="Book Antiqua"/>
              </a:rPr>
              <a:t>1. </a:t>
            </a:r>
            <a:r>
              <a:rPr lang="en-GB" sz="2500" b="1">
                <a:latin typeface="Book Antiqua"/>
                <a:ea typeface="Book Antiqua"/>
                <a:cs typeface="Book Antiqua"/>
                <a:sym typeface="Book Antiqua"/>
              </a:rPr>
              <a:t>Measure of central tendency: mean, median, mode</a:t>
            </a:r>
            <a:endParaRPr sz="2500" b="1">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1100"/>
              <a:buFont typeface="Arial"/>
              <a:buNone/>
            </a:pPr>
            <a:r>
              <a:rPr lang="en-GB" sz="2500">
                <a:latin typeface="Book Antiqua"/>
                <a:ea typeface="Book Antiqua"/>
                <a:cs typeface="Book Antiqua"/>
                <a:sym typeface="Book Antiqua"/>
              </a:rPr>
              <a:t>Measures the “average” or the “middle” of your data. The most commonly used measures include:</a:t>
            </a:r>
            <a:endParaRPr sz="250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1100"/>
              <a:buFont typeface="Arial"/>
              <a:buNone/>
            </a:pPr>
            <a:r>
              <a:rPr lang="en-GB" sz="2000">
                <a:latin typeface="Book Antiqua"/>
                <a:ea typeface="Book Antiqua"/>
                <a:cs typeface="Book Antiqua"/>
                <a:sym typeface="Book Antiqua"/>
              </a:rPr>
              <a:t>•the mean: the average value. It’s sensitive to outliers.</a:t>
            </a:r>
            <a:endParaRPr sz="200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1100"/>
              <a:buFont typeface="Arial"/>
              <a:buNone/>
            </a:pPr>
            <a:r>
              <a:rPr lang="en-GB" sz="2000">
                <a:latin typeface="Book Antiqua"/>
                <a:ea typeface="Book Antiqua"/>
                <a:cs typeface="Book Antiqua"/>
                <a:sym typeface="Book Antiqua"/>
              </a:rPr>
              <a:t>•the median: the middle value. It’s a robust alternative to mean.</a:t>
            </a:r>
            <a:endParaRPr sz="200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1100"/>
              <a:buFont typeface="Arial"/>
              <a:buNone/>
            </a:pPr>
            <a:r>
              <a:rPr lang="en-GB" sz="2000">
                <a:latin typeface="Book Antiqua"/>
                <a:ea typeface="Book Antiqua"/>
                <a:cs typeface="Book Antiqua"/>
                <a:sym typeface="Book Antiqua"/>
              </a:rPr>
              <a:t>•and the mode: the most frequent value</a:t>
            </a:r>
            <a:endParaRPr sz="2000">
              <a:latin typeface="Book Antiqua"/>
              <a:ea typeface="Book Antiqua"/>
              <a:cs typeface="Book Antiqua"/>
              <a:sym typeface="Book Antiqua"/>
            </a:endParaRPr>
          </a:p>
          <a:p>
            <a:pPr marL="0" lvl="0" indent="0" algn="l" rtl="0">
              <a:lnSpc>
                <a:spcPct val="70000"/>
              </a:lnSpc>
              <a:spcBef>
                <a:spcPts val="1000"/>
              </a:spcBef>
              <a:spcAft>
                <a:spcPts val="0"/>
              </a:spcAft>
              <a:buSzPts val="2323"/>
              <a:buNone/>
            </a:pPr>
            <a:endParaRPr sz="3000">
              <a:latin typeface="Book Antiqua"/>
              <a:ea typeface="Book Antiqua"/>
              <a:cs typeface="Book Antiqua"/>
              <a:sym typeface="Book Antiqua"/>
            </a:endParaRPr>
          </a:p>
        </p:txBody>
      </p:sp>
      <p:pic>
        <p:nvPicPr>
          <p:cNvPr id="533" name="Google Shape;533;g30269099543_0_78"/>
          <p:cNvPicPr preferRelativeResize="0"/>
          <p:nvPr/>
        </p:nvPicPr>
        <p:blipFill>
          <a:blip r:embed="rId3">
            <a:alphaModFix/>
          </a:blip>
          <a:stretch>
            <a:fillRect/>
          </a:stretch>
        </p:blipFill>
        <p:spPr>
          <a:xfrm>
            <a:off x="630275" y="3842075"/>
            <a:ext cx="11320777" cy="2484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30269099543_0_85"/>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Defining the descriptive statistics</a:t>
            </a:r>
            <a:endParaRPr/>
          </a:p>
        </p:txBody>
      </p:sp>
      <p:sp>
        <p:nvSpPr>
          <p:cNvPr id="540" name="Google Shape;540;g30269099543_0_85"/>
          <p:cNvSpPr txBox="1">
            <a:spLocks noGrp="1"/>
          </p:cNvSpPr>
          <p:nvPr>
            <p:ph type="body" idx="1"/>
          </p:nvPr>
        </p:nvSpPr>
        <p:spPr>
          <a:xfrm>
            <a:off x="838200" y="1687525"/>
            <a:ext cx="11046900" cy="24843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1"/>
              </a:buClr>
              <a:buSzPts val="935"/>
              <a:buFont typeface="Arial"/>
              <a:buNone/>
            </a:pPr>
            <a:r>
              <a:rPr lang="en-GB" sz="2580" b="1">
                <a:latin typeface="Book Antiqua"/>
                <a:ea typeface="Book Antiqua"/>
                <a:cs typeface="Book Antiqua"/>
                <a:sym typeface="Book Antiqua"/>
              </a:rPr>
              <a:t>2. Measure of variability</a:t>
            </a:r>
            <a:endParaRPr sz="2580" b="1">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935"/>
              <a:buFont typeface="Arial"/>
              <a:buNone/>
            </a:pPr>
            <a:r>
              <a:rPr lang="en-GB" sz="2580">
                <a:latin typeface="Book Antiqua"/>
                <a:ea typeface="Book Antiqua"/>
                <a:cs typeface="Book Antiqua"/>
                <a:sym typeface="Book Antiqua"/>
              </a:rPr>
              <a:t>Measures of variability gives how “spread out” the data are.</a:t>
            </a:r>
            <a:endParaRPr sz="258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935"/>
              <a:buFont typeface="Arial"/>
              <a:buNone/>
            </a:pPr>
            <a:r>
              <a:rPr lang="en-GB" sz="2240">
                <a:latin typeface="Book Antiqua"/>
                <a:ea typeface="Book Antiqua"/>
                <a:cs typeface="Book Antiqua"/>
                <a:sym typeface="Book Antiqua"/>
              </a:rPr>
              <a:t>•Range: minimum &amp; maximum</a:t>
            </a:r>
            <a:endParaRPr sz="224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935"/>
              <a:buFont typeface="Arial"/>
              <a:buNone/>
            </a:pPr>
            <a:r>
              <a:rPr lang="en-GB" sz="2240">
                <a:latin typeface="Book Antiqua"/>
                <a:ea typeface="Book Antiqua"/>
                <a:cs typeface="Book Antiqua"/>
                <a:sym typeface="Book Antiqua"/>
              </a:rPr>
              <a:t>•Range corresponds to biggest value minus the smallest value. It gives you the full spread of the data.</a:t>
            </a:r>
            <a:endParaRPr sz="224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935"/>
              <a:buFont typeface="Arial"/>
              <a:buNone/>
            </a:pPr>
            <a:endParaRPr sz="2155">
              <a:latin typeface="Book Antiqua"/>
              <a:ea typeface="Book Antiqua"/>
              <a:cs typeface="Book Antiqua"/>
              <a:sym typeface="Book Antiqua"/>
            </a:endParaRPr>
          </a:p>
          <a:p>
            <a:pPr marL="0" lvl="0" indent="0" algn="l" rtl="0">
              <a:lnSpc>
                <a:spcPct val="70000"/>
              </a:lnSpc>
              <a:spcBef>
                <a:spcPts val="1000"/>
              </a:spcBef>
              <a:spcAft>
                <a:spcPts val="0"/>
              </a:spcAft>
              <a:buSzPts val="1974"/>
              <a:buNone/>
            </a:pPr>
            <a:endParaRPr sz="2580">
              <a:latin typeface="Book Antiqua"/>
              <a:ea typeface="Book Antiqua"/>
              <a:cs typeface="Book Antiqua"/>
              <a:sym typeface="Book Antiqua"/>
            </a:endParaRPr>
          </a:p>
        </p:txBody>
      </p:sp>
      <p:pic>
        <p:nvPicPr>
          <p:cNvPr id="541" name="Google Shape;541;g30269099543_0_85"/>
          <p:cNvPicPr preferRelativeResize="0"/>
          <p:nvPr/>
        </p:nvPicPr>
        <p:blipFill>
          <a:blip r:embed="rId3">
            <a:alphaModFix/>
          </a:blip>
          <a:stretch>
            <a:fillRect/>
          </a:stretch>
        </p:blipFill>
        <p:spPr>
          <a:xfrm>
            <a:off x="1230550" y="3663950"/>
            <a:ext cx="10234477" cy="263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30269099543_0_92"/>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Defining the descriptive statistics</a:t>
            </a:r>
            <a:endParaRPr/>
          </a:p>
        </p:txBody>
      </p:sp>
      <p:sp>
        <p:nvSpPr>
          <p:cNvPr id="548" name="Google Shape;548;g30269099543_0_92"/>
          <p:cNvSpPr txBox="1">
            <a:spLocks noGrp="1"/>
          </p:cNvSpPr>
          <p:nvPr>
            <p:ph type="body" idx="1"/>
          </p:nvPr>
        </p:nvSpPr>
        <p:spPr>
          <a:xfrm>
            <a:off x="838200" y="1687525"/>
            <a:ext cx="11046900" cy="24843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1"/>
              </a:buClr>
              <a:buSzPts val="935"/>
              <a:buFont typeface="Arial"/>
              <a:buNone/>
            </a:pPr>
            <a:r>
              <a:rPr lang="en-GB" sz="2480" b="1">
                <a:latin typeface="Book Antiqua"/>
                <a:ea typeface="Book Antiqua"/>
                <a:cs typeface="Book Antiqua"/>
                <a:sym typeface="Book Antiqua"/>
              </a:rPr>
              <a:t>3. Interquartile Range (IQR)</a:t>
            </a:r>
            <a:endParaRPr sz="2480" b="1">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935"/>
              <a:buFont typeface="Arial"/>
              <a:buNone/>
            </a:pPr>
            <a:r>
              <a:rPr lang="en-GB" sz="2480">
                <a:latin typeface="Book Antiqua"/>
                <a:ea typeface="Book Antiqua"/>
                <a:cs typeface="Book Antiqua"/>
                <a:sym typeface="Book Antiqua"/>
              </a:rPr>
              <a:t>Quartiles divide the data into 4 parts. IQR  corresponds to the difference between the first and third quartiles - is sometimes used as a robust alternative to the standard deviation.</a:t>
            </a:r>
            <a:endParaRPr sz="248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935"/>
              <a:buFont typeface="Arial"/>
              <a:buNone/>
            </a:pPr>
            <a:endParaRPr sz="2480">
              <a:latin typeface="Book Antiqua"/>
              <a:ea typeface="Book Antiqua"/>
              <a:cs typeface="Book Antiqua"/>
              <a:sym typeface="Book Antiqua"/>
            </a:endParaRPr>
          </a:p>
          <a:p>
            <a:pPr marL="12700" lvl="0" indent="0" algn="l" rtl="0">
              <a:lnSpc>
                <a:spcPct val="95000"/>
              </a:lnSpc>
              <a:spcBef>
                <a:spcPts val="0"/>
              </a:spcBef>
              <a:spcAft>
                <a:spcPts val="0"/>
              </a:spcAft>
              <a:buClr>
                <a:schemeClr val="dk1"/>
              </a:buClr>
              <a:buSzPts val="935"/>
              <a:buFont typeface="Arial"/>
              <a:buNone/>
            </a:pPr>
            <a:endParaRPr sz="2055">
              <a:latin typeface="Book Antiqua"/>
              <a:ea typeface="Book Antiqua"/>
              <a:cs typeface="Book Antiqua"/>
              <a:sym typeface="Book Antiqua"/>
            </a:endParaRPr>
          </a:p>
          <a:p>
            <a:pPr marL="0" lvl="0" indent="0" algn="l" rtl="0">
              <a:lnSpc>
                <a:spcPct val="70000"/>
              </a:lnSpc>
              <a:spcBef>
                <a:spcPts val="1000"/>
              </a:spcBef>
              <a:spcAft>
                <a:spcPts val="0"/>
              </a:spcAft>
              <a:buSzPts val="1974"/>
              <a:buNone/>
            </a:pPr>
            <a:endParaRPr sz="2480">
              <a:latin typeface="Book Antiqua"/>
              <a:ea typeface="Book Antiqua"/>
              <a:cs typeface="Book Antiqua"/>
              <a:sym typeface="Book Antiqua"/>
            </a:endParaRPr>
          </a:p>
        </p:txBody>
      </p:sp>
      <p:pic>
        <p:nvPicPr>
          <p:cNvPr id="549" name="Google Shape;549;g30269099543_0_92"/>
          <p:cNvPicPr preferRelativeResize="0"/>
          <p:nvPr/>
        </p:nvPicPr>
        <p:blipFill>
          <a:blip r:embed="rId3">
            <a:alphaModFix/>
          </a:blip>
          <a:stretch>
            <a:fillRect/>
          </a:stretch>
        </p:blipFill>
        <p:spPr>
          <a:xfrm>
            <a:off x="2190950" y="3376475"/>
            <a:ext cx="7818425" cy="2638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30269099543_0_99"/>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Purpose of each descriptive statistic</a:t>
            </a:r>
            <a:endParaRPr/>
          </a:p>
        </p:txBody>
      </p:sp>
      <p:sp>
        <p:nvSpPr>
          <p:cNvPr id="556" name="Google Shape;556;g30269099543_0_99"/>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1. </a:t>
            </a:r>
            <a:r>
              <a:rPr lang="en-GB" sz="2470">
                <a:solidFill>
                  <a:srgbClr val="FF0000"/>
                </a:solidFill>
                <a:latin typeface="Book Antiqua"/>
                <a:ea typeface="Book Antiqua"/>
                <a:cs typeface="Book Antiqua"/>
                <a:sym typeface="Book Antiqua"/>
              </a:rPr>
              <a:t>Range. </a:t>
            </a:r>
            <a:r>
              <a:rPr lang="en-GB" sz="2470">
                <a:latin typeface="Book Antiqua"/>
                <a:ea typeface="Book Antiqua"/>
                <a:cs typeface="Book Antiqua"/>
                <a:sym typeface="Book Antiqua"/>
              </a:rPr>
              <a:t>It’s not often used because it’s very sensitive to outliers.</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2. </a:t>
            </a:r>
            <a:r>
              <a:rPr lang="en-GB" sz="2470">
                <a:solidFill>
                  <a:srgbClr val="FF0000"/>
                </a:solidFill>
                <a:latin typeface="Book Antiqua"/>
                <a:ea typeface="Book Antiqua"/>
                <a:cs typeface="Book Antiqua"/>
                <a:sym typeface="Book Antiqua"/>
              </a:rPr>
              <a:t>IQR</a:t>
            </a:r>
            <a:r>
              <a:rPr lang="en-GB" sz="2470">
                <a:latin typeface="Book Antiqua"/>
                <a:ea typeface="Book Antiqua"/>
                <a:cs typeface="Book Antiqua"/>
                <a:sym typeface="Book Antiqua"/>
              </a:rPr>
              <a:t>. It’s pretty robust to outliers. </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3. </a:t>
            </a:r>
            <a:r>
              <a:rPr lang="en-GB" sz="2470">
                <a:solidFill>
                  <a:srgbClr val="FF0000"/>
                </a:solidFill>
                <a:latin typeface="Book Antiqua"/>
                <a:ea typeface="Book Antiqua"/>
                <a:cs typeface="Book Antiqua"/>
                <a:sym typeface="Book Antiqua"/>
              </a:rPr>
              <a:t>Variance</a:t>
            </a:r>
            <a:r>
              <a:rPr lang="en-GB" sz="2470">
                <a:latin typeface="Book Antiqua"/>
                <a:ea typeface="Book Antiqua"/>
                <a:cs typeface="Book Antiqua"/>
                <a:sym typeface="Book Antiqua"/>
              </a:rPr>
              <a:t>. It’s completely uninterpretable because it doesn’t use the same units as the data. It’s almost never used </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4. </a:t>
            </a:r>
            <a:r>
              <a:rPr lang="en-GB" sz="2470">
                <a:solidFill>
                  <a:srgbClr val="FF0000"/>
                </a:solidFill>
                <a:latin typeface="Book Antiqua"/>
                <a:ea typeface="Book Antiqua"/>
                <a:cs typeface="Book Antiqua"/>
                <a:sym typeface="Book Antiqua"/>
              </a:rPr>
              <a:t>Standard deviation</a:t>
            </a:r>
            <a:r>
              <a:rPr lang="en-GB" sz="2470">
                <a:latin typeface="Book Antiqua"/>
                <a:ea typeface="Book Antiqua"/>
                <a:cs typeface="Book Antiqua"/>
                <a:sym typeface="Book Antiqua"/>
              </a:rPr>
              <a:t>. This is the square root of the variance. It’s expressed in the same units as the data. The standard deviation is often used in the situation where the mean is the measure of central tendency.</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5. </a:t>
            </a:r>
            <a:r>
              <a:rPr lang="en-GB" sz="2470">
                <a:solidFill>
                  <a:srgbClr val="FF0000"/>
                </a:solidFill>
                <a:latin typeface="Book Antiqua"/>
                <a:ea typeface="Book Antiqua"/>
                <a:cs typeface="Book Antiqua"/>
                <a:sym typeface="Book Antiqua"/>
              </a:rPr>
              <a:t>Median</a:t>
            </a:r>
            <a:r>
              <a:rPr lang="en-GB" sz="2470">
                <a:latin typeface="Book Antiqua"/>
                <a:ea typeface="Book Antiqua"/>
                <a:cs typeface="Book Antiqua"/>
                <a:sym typeface="Book Antiqua"/>
              </a:rPr>
              <a:t>. It’s a robust way to impute for missing data, for data with outliers. Used with continuous data that is not normally distributed.</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6. </a:t>
            </a:r>
            <a:r>
              <a:rPr lang="en-GB" sz="2470">
                <a:solidFill>
                  <a:srgbClr val="FF0000"/>
                </a:solidFill>
                <a:latin typeface="Book Antiqua"/>
                <a:ea typeface="Book Antiqua"/>
                <a:cs typeface="Book Antiqua"/>
                <a:sym typeface="Book Antiqua"/>
              </a:rPr>
              <a:t>Mode</a:t>
            </a:r>
            <a:r>
              <a:rPr lang="en-GB" sz="2470">
                <a:latin typeface="Book Antiqua"/>
                <a:ea typeface="Book Antiqua"/>
                <a:cs typeface="Book Antiqua"/>
                <a:sym typeface="Book Antiqua"/>
              </a:rPr>
              <a:t>. Imputes for missing data that is categorical</a:t>
            </a:r>
            <a:endParaRPr sz="2470">
              <a:latin typeface="Book Antiqua"/>
              <a:ea typeface="Book Antiqua"/>
              <a:cs typeface="Book Antiqua"/>
              <a:sym typeface="Book Antiqua"/>
            </a:endParaRPr>
          </a:p>
          <a:p>
            <a:pPr marL="0" lvl="0" indent="0" algn="l" rtl="0">
              <a:lnSpc>
                <a:spcPct val="95000"/>
              </a:lnSpc>
              <a:spcBef>
                <a:spcPts val="0"/>
              </a:spcBef>
              <a:spcAft>
                <a:spcPts val="0"/>
              </a:spcAft>
              <a:buClr>
                <a:schemeClr val="dk1"/>
              </a:buClr>
              <a:buSzPts val="852"/>
              <a:buFont typeface="Arial"/>
              <a:buNone/>
            </a:pPr>
            <a:r>
              <a:rPr lang="en-GB" sz="2470">
                <a:latin typeface="Book Antiqua"/>
                <a:ea typeface="Book Antiqua"/>
                <a:cs typeface="Book Antiqua"/>
                <a:sym typeface="Book Antiqua"/>
              </a:rPr>
              <a:t>7. </a:t>
            </a:r>
            <a:r>
              <a:rPr lang="en-GB" sz="2470">
                <a:solidFill>
                  <a:srgbClr val="FF0000"/>
                </a:solidFill>
                <a:latin typeface="Book Antiqua"/>
                <a:ea typeface="Book Antiqua"/>
                <a:cs typeface="Book Antiqua"/>
                <a:sym typeface="Book Antiqua"/>
              </a:rPr>
              <a:t>Mean</a:t>
            </a:r>
            <a:r>
              <a:rPr lang="en-GB" sz="2470">
                <a:latin typeface="Book Antiqua"/>
                <a:ea typeface="Book Antiqua"/>
                <a:cs typeface="Book Antiqua"/>
                <a:sym typeface="Book Antiqua"/>
              </a:rPr>
              <a:t>. Imputes for missing continuous data that is normally distributed</a:t>
            </a:r>
            <a:endParaRPr sz="2470">
              <a:latin typeface="Book Antiqua"/>
              <a:ea typeface="Book Antiqua"/>
              <a:cs typeface="Book Antiqua"/>
              <a:sym typeface="Book Antiqua"/>
            </a:endParaRPr>
          </a:p>
          <a:p>
            <a:pPr marL="12700" lvl="0" indent="-12700" algn="l" rtl="0">
              <a:lnSpc>
                <a:spcPct val="78181"/>
              </a:lnSpc>
              <a:spcBef>
                <a:spcPts val="1000"/>
              </a:spcBef>
              <a:spcAft>
                <a:spcPts val="0"/>
              </a:spcAft>
              <a:buClr>
                <a:schemeClr val="dk1"/>
              </a:buClr>
              <a:buSzPts val="852"/>
              <a:buFont typeface="Arial"/>
              <a:buNone/>
            </a:pPr>
            <a:endParaRPr sz="2805">
              <a:latin typeface="Book Antiqua"/>
              <a:ea typeface="Book Antiqua"/>
              <a:cs typeface="Book Antiqua"/>
              <a:sym typeface="Book Antiqua"/>
            </a:endParaRPr>
          </a:p>
          <a:p>
            <a:pPr marL="0" lvl="0" indent="0" algn="l" rtl="0">
              <a:lnSpc>
                <a:spcPct val="70000"/>
              </a:lnSpc>
              <a:spcBef>
                <a:spcPts val="1000"/>
              </a:spcBef>
              <a:spcAft>
                <a:spcPts val="0"/>
              </a:spcAft>
              <a:buSzPts val="1641"/>
              <a:buNone/>
            </a:pPr>
            <a:endParaRPr sz="2470">
              <a:latin typeface="Book Antiqua"/>
              <a:ea typeface="Book Antiqua"/>
              <a:cs typeface="Book Antiqua"/>
              <a:sym typeface="Book Antiqu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30269099543_0_105"/>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Testing for normal distribution</a:t>
            </a:r>
            <a:endParaRPr/>
          </a:p>
        </p:txBody>
      </p:sp>
      <p:sp>
        <p:nvSpPr>
          <p:cNvPr id="563" name="Google Shape;563;g30269099543_0_105"/>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ctr" rtl="0">
              <a:lnSpc>
                <a:spcPct val="105000"/>
              </a:lnSpc>
              <a:spcBef>
                <a:spcPts val="0"/>
              </a:spcBef>
              <a:spcAft>
                <a:spcPts val="0"/>
              </a:spcAft>
              <a:buClr>
                <a:schemeClr val="dk1"/>
              </a:buClr>
              <a:buSzPts val="1100"/>
              <a:buFont typeface="Arial"/>
              <a:buNone/>
            </a:pPr>
            <a:r>
              <a:rPr lang="en-GB" sz="3000" b="1">
                <a:latin typeface="Book Antiqua"/>
                <a:ea typeface="Book Antiqua"/>
                <a:cs typeface="Book Antiqua"/>
                <a:sym typeface="Book Antiqua"/>
              </a:rPr>
              <a:t>Rule of thumb:</a:t>
            </a:r>
            <a:endParaRPr sz="3000" b="1">
              <a:latin typeface="Book Antiqua"/>
              <a:ea typeface="Book Antiqua"/>
              <a:cs typeface="Book Antiqua"/>
              <a:sym typeface="Book Antiqua"/>
            </a:endParaRPr>
          </a:p>
          <a:p>
            <a:pPr marL="0" lvl="0" indent="0" algn="ctr" rtl="0">
              <a:lnSpc>
                <a:spcPct val="105000"/>
              </a:lnSpc>
              <a:spcBef>
                <a:spcPts val="0"/>
              </a:spcBef>
              <a:spcAft>
                <a:spcPts val="0"/>
              </a:spcAft>
              <a:buClr>
                <a:schemeClr val="dk1"/>
              </a:buClr>
              <a:buSzPts val="1100"/>
              <a:buFont typeface="Arial"/>
              <a:buNone/>
            </a:pPr>
            <a:r>
              <a:rPr lang="en-GB" sz="3000">
                <a:latin typeface="Book Antiqua"/>
                <a:ea typeface="Book Antiqua"/>
                <a:cs typeface="Book Antiqua"/>
                <a:sym typeface="Book Antiqua"/>
              </a:rPr>
              <a:t>Many of the statistical tests including correlation, regression, t-test, and analysis of variance (ANOVA) assume some certain characteristics about the data. They require the data to follow a normal distribution or Gaussian distribution. These tests are called parametric tests, because their validity depends on the distribution of the data.</a:t>
            </a:r>
            <a:endParaRPr sz="3000">
              <a:latin typeface="Book Antiqua"/>
              <a:ea typeface="Book Antiqua"/>
              <a:cs typeface="Book Antiqua"/>
              <a:sym typeface="Book Antiqua"/>
            </a:endParaRPr>
          </a:p>
          <a:p>
            <a:pPr marL="12700" lvl="0" indent="-12700" algn="l" rtl="0">
              <a:lnSpc>
                <a:spcPct val="88181"/>
              </a:lnSpc>
              <a:spcBef>
                <a:spcPts val="1000"/>
              </a:spcBef>
              <a:spcAft>
                <a:spcPts val="0"/>
              </a:spcAft>
              <a:buClr>
                <a:schemeClr val="dk1"/>
              </a:buClr>
              <a:buSzPts val="1100"/>
              <a:buFont typeface="Arial"/>
              <a:buNone/>
            </a:pPr>
            <a:endParaRPr sz="3433">
              <a:latin typeface="Book Antiqua"/>
              <a:ea typeface="Book Antiqua"/>
              <a:cs typeface="Book Antiqua"/>
              <a:sym typeface="Book Antiqua"/>
            </a:endParaRPr>
          </a:p>
          <a:p>
            <a:pPr marL="0" lvl="0" indent="0" algn="l" rtl="0">
              <a:lnSpc>
                <a:spcPct val="80000"/>
              </a:lnSpc>
              <a:spcBef>
                <a:spcPts val="1000"/>
              </a:spcBef>
              <a:spcAft>
                <a:spcPts val="0"/>
              </a:spcAft>
              <a:buSzPts val="2118"/>
              <a:buNone/>
            </a:pPr>
            <a:endParaRPr sz="3000">
              <a:latin typeface="Book Antiqua"/>
              <a:ea typeface="Book Antiqua"/>
              <a:cs typeface="Book Antiqua"/>
              <a:sym typeface="Book Antiqu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0269099543_0_111"/>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a:t>Testing for normal distribution</a:t>
            </a:r>
            <a:endParaRPr/>
          </a:p>
        </p:txBody>
      </p:sp>
      <p:sp>
        <p:nvSpPr>
          <p:cNvPr id="570" name="Google Shape;570;g30269099543_0_111"/>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3000">
                <a:latin typeface="Book Antiqua"/>
                <a:ea typeface="Book Antiqua"/>
                <a:cs typeface="Book Antiqua"/>
                <a:sym typeface="Book Antiqua"/>
              </a:rPr>
              <a:t>So the distribution of data has to be testing using the following:</a:t>
            </a:r>
            <a:endParaRPr sz="30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3000">
                <a:latin typeface="Book Antiqua"/>
                <a:ea typeface="Book Antiqua"/>
                <a:cs typeface="Book Antiqua"/>
                <a:sym typeface="Book Antiqua"/>
              </a:rPr>
              <a:t>1. </a:t>
            </a:r>
            <a:r>
              <a:rPr lang="en-GB" sz="3000">
                <a:solidFill>
                  <a:srgbClr val="FF0000"/>
                </a:solidFill>
                <a:latin typeface="Book Antiqua"/>
                <a:ea typeface="Book Antiqua"/>
                <a:cs typeface="Book Antiqua"/>
                <a:sym typeface="Book Antiqua"/>
              </a:rPr>
              <a:t>Visual inspection </a:t>
            </a:r>
            <a:r>
              <a:rPr lang="en-GB" sz="3000">
                <a:latin typeface="Book Antiqua"/>
                <a:ea typeface="Book Antiqua"/>
                <a:cs typeface="Book Antiqua"/>
                <a:sym typeface="Book Antiqua"/>
              </a:rPr>
              <a:t>[normal plots (histogram), Q-Q plot (quantile-quantile plot)], boxplots)</a:t>
            </a:r>
            <a:endParaRPr sz="3000">
              <a:latin typeface="Book Antiqua"/>
              <a:ea typeface="Book Antiqua"/>
              <a:cs typeface="Book Antiqua"/>
              <a:sym typeface="Book Antiqua"/>
            </a:endParaRPr>
          </a:p>
          <a:p>
            <a:pPr marL="0" lvl="0" indent="0" algn="l" rtl="0">
              <a:lnSpc>
                <a:spcPct val="115000"/>
              </a:lnSpc>
              <a:spcBef>
                <a:spcPts val="0"/>
              </a:spcBef>
              <a:spcAft>
                <a:spcPts val="0"/>
              </a:spcAft>
              <a:buClr>
                <a:schemeClr val="dk1"/>
              </a:buClr>
              <a:buSzPts val="1100"/>
              <a:buFont typeface="Arial"/>
              <a:buNone/>
            </a:pPr>
            <a:r>
              <a:rPr lang="en-GB" sz="3000">
                <a:latin typeface="Book Antiqua"/>
                <a:ea typeface="Book Antiqua"/>
                <a:cs typeface="Book Antiqua"/>
                <a:sym typeface="Book Antiqua"/>
              </a:rPr>
              <a:t>2. </a:t>
            </a:r>
            <a:r>
              <a:rPr lang="en-GB" sz="3000">
                <a:solidFill>
                  <a:srgbClr val="FF0000"/>
                </a:solidFill>
                <a:latin typeface="Book Antiqua"/>
                <a:ea typeface="Book Antiqua"/>
                <a:cs typeface="Book Antiqua"/>
                <a:sym typeface="Book Antiqua"/>
              </a:rPr>
              <a:t>Significance tests</a:t>
            </a:r>
            <a:r>
              <a:rPr lang="en-GB" sz="3000">
                <a:latin typeface="Book Antiqua"/>
                <a:ea typeface="Book Antiqua"/>
                <a:cs typeface="Book Antiqua"/>
                <a:sym typeface="Book Antiqua"/>
              </a:rPr>
              <a:t>. Such as Shapiro-Wilk’s test (samples &gt;3&lt; 5000) and Kolmogorov-Smirnov (K-S) test (samples &gt; 5000)</a:t>
            </a:r>
            <a:endParaRPr sz="3000">
              <a:latin typeface="Book Antiqua"/>
              <a:ea typeface="Book Antiqua"/>
              <a:cs typeface="Book Antiqua"/>
              <a:sym typeface="Book Antiqua"/>
            </a:endParaRPr>
          </a:p>
          <a:p>
            <a:pPr marL="0" lvl="0" indent="0" algn="ctr" rtl="0">
              <a:lnSpc>
                <a:spcPct val="105000"/>
              </a:lnSpc>
              <a:spcBef>
                <a:spcPts val="0"/>
              </a:spcBef>
              <a:spcAft>
                <a:spcPts val="0"/>
              </a:spcAft>
              <a:buClr>
                <a:schemeClr val="dk1"/>
              </a:buClr>
              <a:buSzPts val="1100"/>
              <a:buFont typeface="Arial"/>
              <a:buNone/>
            </a:pPr>
            <a:r>
              <a:rPr lang="en-GB" sz="2900" b="1">
                <a:latin typeface="Book Antiqua"/>
                <a:ea typeface="Book Antiqua"/>
                <a:cs typeface="Book Antiqua"/>
                <a:sym typeface="Book Antiqua"/>
              </a:rPr>
              <a:t>Data distribution also informs how missing data is handled</a:t>
            </a:r>
            <a:endParaRPr sz="2900" b="1">
              <a:latin typeface="Book Antiqua"/>
              <a:ea typeface="Book Antiqua"/>
              <a:cs typeface="Book Antiqua"/>
              <a:sym typeface="Book Antiqua"/>
            </a:endParaRPr>
          </a:p>
          <a:p>
            <a:pPr marL="12700" lvl="0" indent="-12700" algn="l" rtl="0">
              <a:lnSpc>
                <a:spcPct val="88181"/>
              </a:lnSpc>
              <a:spcBef>
                <a:spcPts val="1000"/>
              </a:spcBef>
              <a:spcAft>
                <a:spcPts val="0"/>
              </a:spcAft>
              <a:buClr>
                <a:schemeClr val="dk1"/>
              </a:buClr>
              <a:buSzPts val="1100"/>
              <a:buFont typeface="Arial"/>
              <a:buNone/>
            </a:pPr>
            <a:endParaRPr sz="3633">
              <a:latin typeface="Book Antiqua"/>
              <a:ea typeface="Book Antiqua"/>
              <a:cs typeface="Book Antiqua"/>
              <a:sym typeface="Book Antiqua"/>
            </a:endParaRPr>
          </a:p>
          <a:p>
            <a:pPr marL="0" lvl="0" indent="0" algn="l" rtl="0">
              <a:lnSpc>
                <a:spcPct val="80000"/>
              </a:lnSpc>
              <a:spcBef>
                <a:spcPts val="1000"/>
              </a:spcBef>
              <a:spcAft>
                <a:spcPts val="0"/>
              </a:spcAft>
              <a:buSzPts val="2118"/>
              <a:buNone/>
            </a:pPr>
            <a:endParaRPr sz="3200">
              <a:latin typeface="Book Antiqua"/>
              <a:ea typeface="Book Antiqua"/>
              <a:cs typeface="Book Antiqua"/>
              <a:sym typeface="Book Antiqu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7"/>
          <p:cNvSpPr txBox="1"/>
          <p:nvPr/>
        </p:nvSpPr>
        <p:spPr>
          <a:xfrm>
            <a:off x="203200" y="219337"/>
            <a:ext cx="10515600" cy="1152300"/>
          </a:xfrm>
          <a:prstGeom prst="rect">
            <a:avLst/>
          </a:prstGeom>
          <a:noFill/>
          <a:ln>
            <a:noFill/>
          </a:ln>
        </p:spPr>
        <p:txBody>
          <a:bodyPr spcFirstLastPara="1" wrap="square" lIns="91425" tIns="91425" rIns="91425" bIns="91425" anchor="t" anchorCtr="0">
            <a:spAutoFit/>
          </a:bodyPr>
          <a:lstStyle/>
          <a:p>
            <a:pPr marL="31750" marR="0" lvl="0" indent="0" algn="l" rtl="0">
              <a:lnSpc>
                <a:spcPct val="98000"/>
              </a:lnSpc>
              <a:spcBef>
                <a:spcPts val="1910"/>
              </a:spcBef>
              <a:spcAft>
                <a:spcPts val="0"/>
              </a:spcAft>
              <a:buNone/>
            </a:pPr>
            <a:r>
              <a:rPr lang="en-GB" sz="4800" b="1" i="0" u="none" strike="noStrike" cap="none">
                <a:solidFill>
                  <a:srgbClr val="0B3D91"/>
                </a:solidFill>
                <a:latin typeface="Trebuchet MS"/>
                <a:ea typeface="Trebuchet MS"/>
                <a:cs typeface="Trebuchet MS"/>
                <a:sym typeface="Trebuchet MS"/>
              </a:rPr>
              <a:t>What is Data?</a:t>
            </a:r>
            <a:endParaRPr sz="4800" b="0" i="0" u="none" strike="noStrike" cap="none">
              <a:solidFill>
                <a:srgbClr val="0B3D91"/>
              </a:solidFill>
              <a:latin typeface="Trebuchet MS"/>
              <a:ea typeface="Trebuchet MS"/>
              <a:cs typeface="Trebuchet MS"/>
              <a:sym typeface="Trebuchet MS"/>
            </a:endParaRPr>
          </a:p>
        </p:txBody>
      </p:sp>
      <p:sp>
        <p:nvSpPr>
          <p:cNvPr id="169" name="Google Shape;169;p47"/>
          <p:cNvSpPr txBox="1"/>
          <p:nvPr/>
        </p:nvSpPr>
        <p:spPr>
          <a:xfrm>
            <a:off x="236929" y="1652665"/>
            <a:ext cx="5538000" cy="455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a:solidFill>
                  <a:srgbClr val="374151"/>
                </a:solidFill>
                <a:latin typeface="Trebuchet MS"/>
                <a:ea typeface="Trebuchet MS"/>
                <a:cs typeface="Trebuchet MS"/>
                <a:sym typeface="Trebuchet MS"/>
              </a:rPr>
              <a:t>Data can be defined as any piece of facts that can be collected, analyzed, and interpreted. </a:t>
            </a:r>
            <a:endParaRPr/>
          </a:p>
          <a:p>
            <a:pPr marL="0" marR="0" lvl="0" indent="0" algn="l" rtl="0">
              <a:lnSpc>
                <a:spcPct val="100000"/>
              </a:lnSpc>
              <a:spcBef>
                <a:spcPts val="3000"/>
              </a:spcBef>
              <a:spcAft>
                <a:spcPts val="0"/>
              </a:spcAft>
              <a:buNone/>
            </a:pPr>
            <a:r>
              <a:rPr lang="en-GB" sz="2400" b="0" i="0" u="none" strike="noStrike" cap="none">
                <a:solidFill>
                  <a:srgbClr val="374151"/>
                </a:solidFill>
                <a:latin typeface="Trebuchet MS"/>
                <a:ea typeface="Trebuchet MS"/>
                <a:cs typeface="Trebuchet MS"/>
                <a:sym typeface="Trebuchet MS"/>
              </a:rPr>
              <a:t>It can come in many different forms, such as text, numbers, images, audio, and video. </a:t>
            </a:r>
            <a:endParaRPr/>
          </a:p>
          <a:p>
            <a:pPr marL="0" marR="0" lvl="0" indent="0" algn="l" rtl="0">
              <a:lnSpc>
                <a:spcPct val="100000"/>
              </a:lnSpc>
              <a:spcBef>
                <a:spcPts val="3000"/>
              </a:spcBef>
              <a:spcAft>
                <a:spcPts val="0"/>
              </a:spcAft>
              <a:buNone/>
            </a:pPr>
            <a:r>
              <a:rPr lang="en-GB" sz="2400" b="0" i="0" u="none" strike="noStrike" cap="none">
                <a:solidFill>
                  <a:srgbClr val="374151"/>
                </a:solidFill>
                <a:latin typeface="Trebuchet MS"/>
                <a:ea typeface="Trebuchet MS"/>
                <a:cs typeface="Trebuchet MS"/>
                <a:sym typeface="Trebuchet MS"/>
              </a:rPr>
              <a:t>For example, the number of hours spent studying for an exam, the temperature outside, or the number of likes on a social media .</a:t>
            </a:r>
            <a:endParaRPr sz="2000" b="0" i="0" u="none" strike="noStrike" cap="none">
              <a:solidFill>
                <a:srgbClr val="000000"/>
              </a:solidFill>
              <a:latin typeface="Times New Roman"/>
              <a:ea typeface="Times New Roman"/>
              <a:cs typeface="Times New Roman"/>
              <a:sym typeface="Times New Roman"/>
            </a:endParaRPr>
          </a:p>
        </p:txBody>
      </p:sp>
      <p:pic>
        <p:nvPicPr>
          <p:cNvPr id="170" name="Google Shape;170;p47"/>
          <p:cNvPicPr preferRelativeResize="0"/>
          <p:nvPr/>
        </p:nvPicPr>
        <p:blipFill rotWithShape="1">
          <a:blip r:embed="rId3">
            <a:alphaModFix/>
          </a:blip>
          <a:srcRect l="12154" r="13412"/>
          <a:stretch/>
        </p:blipFill>
        <p:spPr>
          <a:xfrm>
            <a:off x="6616231" y="1685081"/>
            <a:ext cx="5492075" cy="470002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30269099543_0_117"/>
          <p:cNvSpPr txBox="1">
            <a:spLocks noGrp="1"/>
          </p:cNvSpPr>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GB" dirty="0"/>
              <a:t>Practicum using R</a:t>
            </a:r>
            <a:endParaRPr dirty="0"/>
          </a:p>
        </p:txBody>
      </p:sp>
      <p:sp>
        <p:nvSpPr>
          <p:cNvPr id="577" name="Google Shape;577;g30269099543_0_117"/>
          <p:cNvSpPr txBox="1">
            <a:spLocks noGrp="1"/>
          </p:cNvSpPr>
          <p:nvPr>
            <p:ph type="body" idx="1"/>
          </p:nvPr>
        </p:nvSpPr>
        <p:spPr>
          <a:xfrm>
            <a:off x="838200" y="1687514"/>
            <a:ext cx="10515600" cy="4489500"/>
          </a:xfrm>
          <a:prstGeom prst="rect">
            <a:avLst/>
          </a:prstGeom>
          <a:noFill/>
          <a:ln>
            <a:noFill/>
          </a:ln>
        </p:spPr>
        <p:txBody>
          <a:bodyPr spcFirstLastPara="1" wrap="square" lIns="91425" tIns="45700" rIns="91425" bIns="45700" anchor="t" anchorCtr="0">
            <a:noAutofit/>
          </a:bodyPr>
          <a:lstStyle/>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1. Import the provided datasets in to visual studio (“</a:t>
            </a:r>
            <a:r>
              <a:rPr lang="en-GB" sz="2100" dirty="0" err="1">
                <a:latin typeface="Book Antiqua"/>
                <a:ea typeface="Book Antiqua"/>
                <a:cs typeface="Book Antiqua"/>
                <a:sym typeface="Book Antiqua"/>
              </a:rPr>
              <a:t>Cassava_Yield_Data.xlsx</a:t>
            </a:r>
            <a:r>
              <a:rPr lang="en-GB" sz="2100" dirty="0">
                <a:latin typeface="Book Antiqua"/>
                <a:ea typeface="Book Antiqua"/>
                <a:cs typeface="Book Antiqua"/>
                <a:sym typeface="Book Antiqua"/>
              </a:rPr>
              <a:t>” and “</a:t>
            </a:r>
            <a:r>
              <a:rPr lang="en-GB" sz="2100" dirty="0" err="1">
                <a:latin typeface="Book Antiqua"/>
                <a:ea typeface="Book Antiqua"/>
                <a:cs typeface="Book Antiqua"/>
                <a:sym typeface="Book Antiqua"/>
              </a:rPr>
              <a:t>Bike_Sales.xlsx</a:t>
            </a:r>
            <a:r>
              <a:rPr lang="en-GB" sz="2100" dirty="0">
                <a:latin typeface="Book Antiqua"/>
                <a:ea typeface="Book Antiqua"/>
                <a:cs typeface="Book Antiqua"/>
                <a:sym typeface="Book Antiqua"/>
              </a:rPr>
              <a:t>”)</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2. Explore the datasets by identifying the data type of each variable.</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3. Which variables are observations and which are samples?</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4. Which variables are populations? (This will be guided by the questions you pose)</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5. Transform both datasets to handle missing data.</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6. Save the transformed datasets as .csv files with your last name.</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7. Using the above saved datasets, describe the central tendency of two continuous variables.</a:t>
            </a:r>
            <a:endParaRPr sz="2100" dirty="0">
              <a:latin typeface="Book Antiqua"/>
              <a:ea typeface="Book Antiqua"/>
              <a:cs typeface="Book Antiqua"/>
              <a:sym typeface="Book Antiqua"/>
            </a:endParaRPr>
          </a:p>
          <a:p>
            <a:pPr marL="0" lvl="0" indent="0" algn="l" rtl="0">
              <a:lnSpc>
                <a:spcPct val="98181"/>
              </a:lnSpc>
              <a:spcBef>
                <a:spcPts val="1000"/>
              </a:spcBef>
              <a:spcAft>
                <a:spcPts val="0"/>
              </a:spcAft>
              <a:buSzPts val="1800"/>
              <a:buNone/>
            </a:pPr>
            <a:r>
              <a:rPr lang="en-GB" sz="2100" dirty="0">
                <a:latin typeface="Book Antiqua"/>
                <a:ea typeface="Book Antiqua"/>
                <a:cs typeface="Book Antiqua"/>
                <a:sym typeface="Book Antiqua"/>
              </a:rPr>
              <a:t>8. Generate graphs to show the variability on one continuous variable and one categorical variable.</a:t>
            </a:r>
            <a:endParaRPr sz="2100" dirty="0">
              <a:latin typeface="Book Antiqua"/>
              <a:ea typeface="Book Antiqua"/>
              <a:cs typeface="Book Antiqua"/>
              <a:sym typeface="Book Antiqua"/>
            </a:endParaRPr>
          </a:p>
          <a:p>
            <a:pPr marL="0" lvl="0" indent="0" algn="l" rtl="0">
              <a:lnSpc>
                <a:spcPct val="90000"/>
              </a:lnSpc>
              <a:spcBef>
                <a:spcPts val="1000"/>
              </a:spcBef>
              <a:spcAft>
                <a:spcPts val="0"/>
              </a:spcAft>
              <a:buSzPts val="1800"/>
              <a:buNone/>
            </a:pPr>
            <a:endParaRPr sz="2100" dirty="0">
              <a:latin typeface="Book Antiqua"/>
              <a:ea typeface="Book Antiqua"/>
              <a:cs typeface="Book Antiqua"/>
              <a:sym typeface="Book Antiqu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ff69192a1d_1_1045"/>
          <p:cNvSpPr txBox="1"/>
          <p:nvPr/>
        </p:nvSpPr>
        <p:spPr>
          <a:xfrm>
            <a:off x="739997" y="425761"/>
            <a:ext cx="10515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0B3D91"/>
                </a:solidFill>
                <a:latin typeface="Trebuchet MS"/>
                <a:ea typeface="Trebuchet MS"/>
                <a:cs typeface="Trebuchet MS"/>
                <a:sym typeface="Trebuchet MS"/>
              </a:rPr>
              <a:t>Need for Data Science</a:t>
            </a:r>
            <a:endParaRPr/>
          </a:p>
        </p:txBody>
      </p:sp>
      <p:pic>
        <p:nvPicPr>
          <p:cNvPr id="177" name="Google Shape;177;g2ff69192a1d_1_1045"/>
          <p:cNvPicPr preferRelativeResize="0"/>
          <p:nvPr/>
        </p:nvPicPr>
        <p:blipFill rotWithShape="1">
          <a:blip r:embed="rId3">
            <a:alphaModFix/>
          </a:blip>
          <a:srcRect/>
          <a:stretch/>
        </p:blipFill>
        <p:spPr>
          <a:xfrm>
            <a:off x="1628501" y="1686393"/>
            <a:ext cx="8152581" cy="46994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ff69192a1d_1_1051"/>
          <p:cNvSpPr txBox="1"/>
          <p:nvPr/>
        </p:nvSpPr>
        <p:spPr>
          <a:xfrm>
            <a:off x="716613" y="590343"/>
            <a:ext cx="10515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0B3D91"/>
                </a:solidFill>
                <a:latin typeface="Trebuchet MS"/>
                <a:ea typeface="Trebuchet MS"/>
                <a:cs typeface="Trebuchet MS"/>
                <a:sym typeface="Trebuchet MS"/>
              </a:rPr>
              <a:t>Need for Data Science</a:t>
            </a:r>
            <a:endParaRPr/>
          </a:p>
        </p:txBody>
      </p:sp>
      <p:pic>
        <p:nvPicPr>
          <p:cNvPr id="184" name="Google Shape;184;g2ff69192a1d_1_1051"/>
          <p:cNvPicPr preferRelativeResize="0"/>
          <p:nvPr/>
        </p:nvPicPr>
        <p:blipFill rotWithShape="1">
          <a:blip r:embed="rId3">
            <a:alphaModFix/>
          </a:blip>
          <a:srcRect l="3552" t="19087" r="21021"/>
          <a:stretch/>
        </p:blipFill>
        <p:spPr>
          <a:xfrm>
            <a:off x="1877518" y="1701742"/>
            <a:ext cx="7742420" cy="468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fc01616b40_0_6"/>
          <p:cNvSpPr txBox="1"/>
          <p:nvPr/>
        </p:nvSpPr>
        <p:spPr>
          <a:xfrm>
            <a:off x="203200" y="219337"/>
            <a:ext cx="10515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GB" sz="4800" b="1">
                <a:solidFill>
                  <a:srgbClr val="0B3D91"/>
                </a:solidFill>
                <a:latin typeface="Trebuchet MS"/>
                <a:ea typeface="Trebuchet MS"/>
                <a:cs typeface="Trebuchet MS"/>
                <a:sym typeface="Trebuchet MS"/>
              </a:rPr>
              <a:t>Introduction to Big Data</a:t>
            </a:r>
            <a:endParaRPr/>
          </a:p>
        </p:txBody>
      </p:sp>
      <p:sp>
        <p:nvSpPr>
          <p:cNvPr id="191" name="Google Shape;191;g2fc01616b40_0_6"/>
          <p:cNvSpPr txBox="1"/>
          <p:nvPr/>
        </p:nvSpPr>
        <p:spPr>
          <a:xfrm>
            <a:off x="388729" y="1142636"/>
            <a:ext cx="11909400" cy="5962500"/>
          </a:xfrm>
          <a:prstGeom prst="rect">
            <a:avLst/>
          </a:prstGeom>
          <a:noFill/>
          <a:ln>
            <a:noFill/>
          </a:ln>
        </p:spPr>
        <p:txBody>
          <a:bodyPr spcFirstLastPara="1" wrap="square" lIns="91425" tIns="45700" rIns="91425" bIns="45700" anchor="t" anchorCtr="0">
            <a:noAutofit/>
          </a:bodyPr>
          <a:lstStyle/>
          <a:p>
            <a:pPr marL="31750" marR="57785" lvl="0" indent="146050" algn="l" rtl="0">
              <a:lnSpc>
                <a:spcPct val="156964"/>
              </a:lnSpc>
              <a:spcBef>
                <a:spcPts val="0"/>
              </a:spcBef>
              <a:spcAft>
                <a:spcPts val="0"/>
              </a:spcAft>
              <a:buClr>
                <a:srgbClr val="000000"/>
              </a:buClr>
              <a:buSzPts val="2800"/>
              <a:buFont typeface="Arial"/>
              <a:buNone/>
            </a:pPr>
            <a:endParaRPr sz="2800" b="0" i="0" u="none" strike="noStrike" cap="none">
              <a:solidFill>
                <a:srgbClr val="3B3D79"/>
              </a:solidFill>
              <a:latin typeface="Cambria"/>
              <a:ea typeface="Cambria"/>
              <a:cs typeface="Cambria"/>
              <a:sym typeface="Cambria"/>
            </a:endParaRPr>
          </a:p>
        </p:txBody>
      </p:sp>
      <p:sp>
        <p:nvSpPr>
          <p:cNvPr id="192" name="Google Shape;192;g2fc01616b40_0_6"/>
          <p:cNvSpPr txBox="1"/>
          <p:nvPr/>
        </p:nvSpPr>
        <p:spPr>
          <a:xfrm>
            <a:off x="138144" y="1421850"/>
            <a:ext cx="11665200" cy="4885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2600">
              <a:solidFill>
                <a:schemeClr val="dk1"/>
              </a:solidFill>
              <a:latin typeface="Book Antiqua"/>
              <a:ea typeface="Book Antiqua"/>
              <a:cs typeface="Book Antiqua"/>
              <a:sym typeface="Book Antiqua"/>
            </a:endParaRPr>
          </a:p>
          <a:p>
            <a:pPr marL="457200" lvl="0" indent="-419100" algn="l" rtl="0">
              <a:lnSpc>
                <a:spcPct val="115000"/>
              </a:lnSpc>
              <a:spcBef>
                <a:spcPts val="1200"/>
              </a:spcBef>
              <a:spcAft>
                <a:spcPts val="0"/>
              </a:spcAft>
              <a:buClr>
                <a:schemeClr val="dk1"/>
              </a:buClr>
              <a:buSzPts val="3000"/>
              <a:buFont typeface="Trebuchet MS"/>
              <a:buChar char="●"/>
            </a:pPr>
            <a:r>
              <a:rPr lang="en-GB" sz="3000">
                <a:solidFill>
                  <a:schemeClr val="dk1"/>
                </a:solidFill>
                <a:latin typeface="Trebuchet MS"/>
                <a:ea typeface="Trebuchet MS"/>
                <a:cs typeface="Trebuchet MS"/>
                <a:sym typeface="Trebuchet MS"/>
              </a:rPr>
              <a:t>Big Data can bring “big values” to our life in almost every aspect.</a:t>
            </a:r>
            <a:endParaRPr sz="3000">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Font typeface="Trebuchet MS"/>
              <a:buChar char="●"/>
            </a:pPr>
            <a:r>
              <a:rPr lang="en-GB" sz="3000">
                <a:solidFill>
                  <a:schemeClr val="dk1"/>
                </a:solidFill>
                <a:latin typeface="Trebuchet MS"/>
                <a:ea typeface="Trebuchet MS"/>
                <a:cs typeface="Trebuchet MS"/>
                <a:sym typeface="Trebuchet MS"/>
              </a:rPr>
              <a:t>Technologically, Big Data is bringing about changes in our lives because it allows diverse and heterogeneous data to be fully integrated and analyzed to help us make decisions.</a:t>
            </a:r>
            <a:endParaRPr sz="3000">
              <a:solidFill>
                <a:schemeClr val="dk1"/>
              </a:solidFill>
              <a:latin typeface="Trebuchet MS"/>
              <a:ea typeface="Trebuchet MS"/>
              <a:cs typeface="Trebuchet MS"/>
              <a:sym typeface="Trebuchet MS"/>
            </a:endParaRPr>
          </a:p>
          <a:p>
            <a:pPr marL="457200" lvl="0" indent="-419100" algn="l" rtl="0">
              <a:lnSpc>
                <a:spcPct val="115000"/>
              </a:lnSpc>
              <a:spcBef>
                <a:spcPts val="0"/>
              </a:spcBef>
              <a:spcAft>
                <a:spcPts val="0"/>
              </a:spcAft>
              <a:buClr>
                <a:schemeClr val="dk1"/>
              </a:buClr>
              <a:buSzPts val="3000"/>
              <a:buFont typeface="Trebuchet MS"/>
              <a:buChar char="●"/>
            </a:pPr>
            <a:r>
              <a:rPr lang="en-GB" sz="3000">
                <a:solidFill>
                  <a:schemeClr val="dk1"/>
                </a:solidFill>
                <a:latin typeface="Trebuchet MS"/>
                <a:ea typeface="Trebuchet MS"/>
                <a:cs typeface="Trebuchet MS"/>
                <a:sym typeface="Trebuchet MS"/>
              </a:rPr>
              <a:t>Today, with the Big Data technology, thousands of data from seemingly unrelated areas can help support important decisions. This is the power of Big Data.</a:t>
            </a:r>
            <a:endParaRPr sz="3000">
              <a:solidFill>
                <a:srgbClr val="141F3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3710</Words>
  <Application>Microsoft Macintosh PowerPoint</Application>
  <PresentationFormat>Widescreen</PresentationFormat>
  <Paragraphs>380</Paragraphs>
  <Slides>61</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Times New Roman</vt:lpstr>
      <vt:lpstr>Trebuchet MS</vt:lpstr>
      <vt:lpstr>Noto Sans Symbols</vt:lpstr>
      <vt:lpstr>Calibri</vt:lpstr>
      <vt:lpstr>Book Antiqua</vt:lpstr>
      <vt:lpstr>Arial</vt:lpstr>
      <vt:lpstr>Cambria</vt:lpstr>
      <vt:lpstr>Office Theme</vt:lpstr>
      <vt:lpstr>PowerPoint Presentation</vt:lpstr>
      <vt:lpstr>PowerPoint Presentation</vt:lpstr>
      <vt:lpstr>                COURSE OVERVIEW</vt:lpstr>
      <vt:lpstr>Lecture Objectives and Learning outcomes</vt:lpstr>
      <vt:lpstr>Lecture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vt:lpstr>
      <vt:lpstr>Two major categories of Data</vt:lpstr>
      <vt:lpstr>Two major categories of Data</vt:lpstr>
      <vt:lpstr>Other types of Data</vt:lpstr>
      <vt:lpstr>Other types of Data</vt:lpstr>
      <vt:lpstr>Structured Data</vt:lpstr>
      <vt:lpstr>Structured Data</vt:lpstr>
      <vt:lpstr>PowerPoint Presentation</vt:lpstr>
      <vt:lpstr>Unstructured Data</vt:lpstr>
      <vt:lpstr>Unstructured Data</vt:lpstr>
      <vt:lpstr>PowerPoint Presentation</vt:lpstr>
      <vt:lpstr>PowerPoint Presentation</vt:lpstr>
      <vt:lpstr>PowerPoint Presentation</vt:lpstr>
      <vt:lpstr>Semi-structured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using R</vt:lpstr>
      <vt:lpstr>PowerPoint Presentation</vt:lpstr>
      <vt:lpstr>  Understanding big data management</vt:lpstr>
      <vt:lpstr>  Understanding big data management</vt:lpstr>
      <vt:lpstr>               Ingestion (Extraction) </vt:lpstr>
      <vt:lpstr>               Ingestion (Extraction) </vt:lpstr>
      <vt:lpstr>               Transformation </vt:lpstr>
      <vt:lpstr>               Transformation </vt:lpstr>
      <vt:lpstr>               Loading </vt:lpstr>
      <vt:lpstr>               Steps of data exploration </vt:lpstr>
      <vt:lpstr>Exploratory Data Analysis (EDA) </vt:lpstr>
      <vt:lpstr>Central tendency</vt:lpstr>
      <vt:lpstr>Variability</vt:lpstr>
      <vt:lpstr>Defining the descriptive statistics</vt:lpstr>
      <vt:lpstr>Defining the descriptive statistics</vt:lpstr>
      <vt:lpstr>Defining the descriptive statistics</vt:lpstr>
      <vt:lpstr>Purpose of each descriptive statistic</vt:lpstr>
      <vt:lpstr>Testing for normal distribution</vt:lpstr>
      <vt:lpstr>Testing for normal distribution</vt:lpstr>
      <vt:lpstr>Practicum using 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Office User</dc:creator>
  <cp:lastModifiedBy>Daphne Bitalo</cp:lastModifiedBy>
  <cp:revision>2</cp:revision>
  <dcterms:created xsi:type="dcterms:W3CDTF">2023-08-23T08:11:39Z</dcterms:created>
  <dcterms:modified xsi:type="dcterms:W3CDTF">2025-09-09T09:23:56Z</dcterms:modified>
</cp:coreProperties>
</file>